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tags/tag70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2"/>
  </p:sldMasterIdLst>
  <p:notesMasterIdLst>
    <p:notesMasterId r:id="rId109"/>
  </p:notesMasterIdLst>
  <p:handoutMasterIdLst>
    <p:handoutMasterId r:id="rId110"/>
  </p:handoutMasterIdLst>
  <p:sldIdLst>
    <p:sldId id="256" r:id="rId3"/>
    <p:sldId id="257" r:id="rId4"/>
    <p:sldId id="281" r:id="rId5"/>
    <p:sldId id="284" r:id="rId6"/>
    <p:sldId id="314" r:id="rId7"/>
    <p:sldId id="315" r:id="rId8"/>
    <p:sldId id="316" r:id="rId9"/>
    <p:sldId id="354" r:id="rId10"/>
    <p:sldId id="413" r:id="rId11"/>
    <p:sldId id="408" r:id="rId12"/>
    <p:sldId id="507" r:id="rId13"/>
    <p:sldId id="332" r:id="rId14"/>
    <p:sldId id="409" r:id="rId15"/>
    <p:sldId id="410" r:id="rId16"/>
    <p:sldId id="411" r:id="rId17"/>
    <p:sldId id="421" r:id="rId18"/>
    <p:sldId id="334" r:id="rId19"/>
    <p:sldId id="412" r:id="rId20"/>
    <p:sldId id="414" r:id="rId21"/>
    <p:sldId id="415" r:id="rId22"/>
    <p:sldId id="416" r:id="rId23"/>
    <p:sldId id="417" r:id="rId24"/>
    <p:sldId id="333" r:id="rId25"/>
    <p:sldId id="504" r:id="rId26"/>
    <p:sldId id="505" r:id="rId27"/>
    <p:sldId id="506" r:id="rId28"/>
    <p:sldId id="418" r:id="rId29"/>
    <p:sldId id="323" r:id="rId30"/>
    <p:sldId id="379" r:id="rId31"/>
    <p:sldId id="646" r:id="rId32"/>
    <p:sldId id="641" r:id="rId33"/>
    <p:sldId id="406" r:id="rId34"/>
    <p:sldId id="649" r:id="rId35"/>
    <p:sldId id="650" r:id="rId36"/>
    <p:sldId id="642" r:id="rId37"/>
    <p:sldId id="643" r:id="rId38"/>
    <p:sldId id="645" r:id="rId39"/>
    <p:sldId id="651" r:id="rId40"/>
    <p:sldId id="554" r:id="rId41"/>
    <p:sldId id="405" r:id="rId42"/>
    <p:sldId id="652" r:id="rId43"/>
    <p:sldId id="419" r:id="rId44"/>
    <p:sldId id="653" r:id="rId45"/>
    <p:sldId id="561" r:id="rId46"/>
    <p:sldId id="557" r:id="rId47"/>
    <p:sldId id="558" r:id="rId48"/>
    <p:sldId id="559" r:id="rId49"/>
    <p:sldId id="560" r:id="rId50"/>
    <p:sldId id="654" r:id="rId51"/>
    <p:sldId id="431" r:id="rId52"/>
    <p:sldId id="435" r:id="rId53"/>
    <p:sldId id="562" r:id="rId54"/>
    <p:sldId id="434" r:id="rId55"/>
    <p:sldId id="655" r:id="rId56"/>
    <p:sldId id="359" r:id="rId57"/>
    <p:sldId id="428" r:id="rId58"/>
    <p:sldId id="427" r:id="rId59"/>
    <p:sldId id="563" r:id="rId60"/>
    <p:sldId id="564" r:id="rId61"/>
    <p:sldId id="565" r:id="rId62"/>
    <p:sldId id="566" r:id="rId63"/>
    <p:sldId id="567" r:id="rId64"/>
    <p:sldId id="568" r:id="rId65"/>
    <p:sldId id="656" r:id="rId66"/>
    <p:sldId id="569" r:id="rId67"/>
    <p:sldId id="570" r:id="rId68"/>
    <p:sldId id="657" r:id="rId69"/>
    <p:sldId id="443" r:id="rId70"/>
    <p:sldId id="430" r:id="rId71"/>
    <p:sldId id="647" r:id="rId72"/>
    <p:sldId id="575" r:id="rId73"/>
    <p:sldId id="576" r:id="rId74"/>
    <p:sldId id="577" r:id="rId75"/>
    <p:sldId id="578" r:id="rId76"/>
    <p:sldId id="579" r:id="rId77"/>
    <p:sldId id="648" r:id="rId78"/>
    <p:sldId id="658" r:id="rId79"/>
    <p:sldId id="659" r:id="rId80"/>
    <p:sldId id="456" r:id="rId81"/>
    <p:sldId id="581" r:id="rId82"/>
    <p:sldId id="445" r:id="rId83"/>
    <p:sldId id="582" r:id="rId84"/>
    <p:sldId id="583" r:id="rId85"/>
    <p:sldId id="584" r:id="rId86"/>
    <p:sldId id="636" r:id="rId87"/>
    <p:sldId id="635" r:id="rId88"/>
    <p:sldId id="585" r:id="rId89"/>
    <p:sldId id="586" r:id="rId90"/>
    <p:sldId id="360" r:id="rId91"/>
    <p:sldId id="386" r:id="rId92"/>
    <p:sldId id="389" r:id="rId93"/>
    <p:sldId id="387" r:id="rId94"/>
    <p:sldId id="388" r:id="rId95"/>
    <p:sldId id="455" r:id="rId96"/>
    <p:sldId id="348" r:id="rId97"/>
    <p:sldId id="660" r:id="rId98"/>
    <p:sldId id="593" r:id="rId99"/>
    <p:sldId id="661" r:id="rId100"/>
    <p:sldId id="662" r:id="rId101"/>
    <p:sldId id="663" r:id="rId102"/>
    <p:sldId id="664" r:id="rId103"/>
    <p:sldId id="665" r:id="rId104"/>
    <p:sldId id="666" r:id="rId105"/>
    <p:sldId id="667" r:id="rId106"/>
    <p:sldId id="594" r:id="rId107"/>
    <p:sldId id="668" r:id="rId108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4">
          <p15:clr>
            <a:srgbClr val="A4A3A4"/>
          </p15:clr>
        </p15:guide>
        <p15:guide id="2" pos="38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020"/>
    <a:srgbClr val="DEEBF7"/>
    <a:srgbClr val="CC3300"/>
    <a:srgbClr val="2E75B6"/>
    <a:srgbClr val="B2B2B2"/>
    <a:srgbClr val="323232"/>
    <a:srgbClr val="CC0000"/>
    <a:srgbClr val="FF3300"/>
    <a:srgbClr val="990000"/>
    <a:srgbClr val="FF8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576" autoAdjust="0"/>
    <p:restoredTop sz="94660"/>
  </p:normalViewPr>
  <p:slideViewPr>
    <p:cSldViewPr snapToGrid="0" showGuides="1">
      <p:cViewPr varScale="1">
        <p:scale>
          <a:sx n="201" d="100"/>
          <a:sy n="201" d="100"/>
        </p:scale>
        <p:origin x="1456" y="192"/>
      </p:cViewPr>
      <p:guideLst>
        <p:guide orient="horz" pos="2134"/>
        <p:guide pos="384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viewProps" Target="viewProp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theme" Target="theme/theme1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handoutMaster" Target="handoutMasters/handout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2023/2/13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2023/2/13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2023/2/13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2023/2/13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0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6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7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71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2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212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0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230.png"/><Relationship Id="rId4" Type="http://schemas.openxmlformats.org/officeDocument/2006/relationships/image" Target="../media/image2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0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280.png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tags" Target="../tags/tag70.xml"/><Relationship Id="rId7" Type="http://schemas.openxmlformats.org/officeDocument/2006/relationships/image" Target="../media/image3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300.png"/><Relationship Id="rId5" Type="http://schemas.openxmlformats.org/officeDocument/2006/relationships/image" Target="../media/image260.png"/><Relationship Id="rId4" Type="http://schemas.openxmlformats.org/officeDocument/2006/relationships/image" Target="../media/image29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0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image" Target="../media/image630.png"/><Relationship Id="rId4" Type="http://schemas.openxmlformats.org/officeDocument/2006/relationships/image" Target="../media/image620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0.png"/><Relationship Id="rId4" Type="http://schemas.openxmlformats.org/officeDocument/2006/relationships/image" Target="../media/image730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2067" y="1371600"/>
            <a:ext cx="9794192" cy="2138363"/>
          </a:xfrm>
        </p:spPr>
        <p:txBody>
          <a:bodyPr/>
          <a:lstStyle/>
          <a:p>
            <a:r>
              <a:rPr lang="en-US" altLang="en-US" sz="4800" dirty="0"/>
              <a:t>Formal Method 202</a:t>
            </a:r>
            <a:r>
              <a:rPr lang="en-US" altLang="zh-CN" sz="4800" dirty="0"/>
              <a:t>2</a:t>
            </a:r>
            <a:r>
              <a:rPr lang="en-US" altLang="en-US" sz="4800" dirty="0"/>
              <a:t>-fall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6205" y="3602038"/>
            <a:ext cx="9144000" cy="1655762"/>
          </a:xfrm>
        </p:spPr>
        <p:txBody>
          <a:bodyPr/>
          <a:lstStyle/>
          <a:p>
            <a:r>
              <a:rPr lang="en-GB" altLang="zh-CN" sz="2400" dirty="0"/>
              <a:t>Review</a:t>
            </a:r>
            <a:r>
              <a:rPr lang="zh-CN" altLang="en-US" sz="2400" dirty="0"/>
              <a:t> </a:t>
            </a:r>
            <a:r>
              <a:rPr lang="en-US" altLang="zh-CN" sz="2400" dirty="0"/>
              <a:t>&amp;</a:t>
            </a:r>
            <a:r>
              <a:rPr lang="zh-CN" altLang="en-US" sz="2400" dirty="0"/>
              <a:t> </a:t>
            </a:r>
            <a:r>
              <a:rPr lang="en-US" altLang="zh-CN" sz="2400" dirty="0"/>
              <a:t>Assignment</a:t>
            </a:r>
            <a:r>
              <a:rPr lang="zh-CN" altLang="en-US" sz="2400" dirty="0"/>
              <a:t> </a:t>
            </a:r>
            <a:r>
              <a:rPr lang="en-US" altLang="zh-CN" sz="2400" dirty="0"/>
              <a:t>Lecture</a:t>
            </a:r>
            <a:r>
              <a:rPr lang="zh-CN" altLang="en-US" sz="2400" dirty="0"/>
              <a:t> </a:t>
            </a:r>
            <a:r>
              <a:rPr lang="en-US" altLang="zh-CN" sz="2400" dirty="0"/>
              <a:t>03</a:t>
            </a:r>
            <a:endParaRPr lang="en-GB" altLang="zh-CN" sz="2400" dirty="0"/>
          </a:p>
          <a:p>
            <a:endParaRPr lang="en-US" altLang="en-US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回顾：谓词逻辑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/>
            </p:nvSpPr>
            <p:spPr>
              <a:xfrm>
                <a:off x="360256" y="1178560"/>
                <a:ext cx="5146040" cy="52548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altLang="en-US" dirty="0"/>
              </a:p>
              <a:p>
                <a:r>
                  <a:rPr lang="en-US" altLang="en-US" dirty="0" err="1">
                    <a:sym typeface="+mn-ea"/>
                  </a:rPr>
                  <a:t>谓词</a:t>
                </a:r>
                <a:r>
                  <a:rPr lang="en-US" altLang="en-US" dirty="0" err="1"/>
                  <a:t>逻辑</a:t>
                </a:r>
                <a:r>
                  <a:rPr lang="en-US" altLang="en-US" dirty="0"/>
                  <a:t> ( Predicate Logic) </a:t>
                </a:r>
                <a:r>
                  <a:rPr lang="en-US" altLang="en-US" dirty="0" err="1"/>
                  <a:t>语法</a:t>
                </a:r>
                <a:endParaRPr lang="en-US" altLang="en-US" dirty="0"/>
              </a:p>
              <a:p>
                <a:pPr marL="0" indent="0">
                  <a:buNone/>
                </a:pPr>
                <a:r>
                  <a:rPr kumimoji="1" lang="en-US" altLang="zh-CN" dirty="0"/>
                  <a:t>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::=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x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|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|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f(E,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…,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E)</a:t>
                </a:r>
              </a:p>
              <a:p>
                <a:pPr marL="0" indent="0">
                  <a:buNone/>
                </a:pPr>
                <a:r>
                  <a:rPr kumimoji="1" lang="en-US" altLang="zh-CN" dirty="0"/>
                  <a:t>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::=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r(E,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…,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E)</a:t>
                </a:r>
                <a:r>
                  <a:rPr kumimoji="1" lang="zh-CN" altLang="en-US" dirty="0"/>
                  <a:t>       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i="1" dirty="0">
                    <a:latin typeface="Cambria Math" panose="02040503050406030204" pitchFamily="18" charset="0"/>
                  </a:rPr>
                  <a:t>P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::=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</a:t>
                </a:r>
              </a:p>
              <a:p>
                <a:pPr marL="0" indent="0">
                  <a:buNone/>
                </a:pPr>
                <a:r>
                  <a:rPr kumimoji="1" lang="zh-CN" altLang="en-US" dirty="0"/>
                  <a:t>      </a:t>
                </a:r>
                <a:r>
                  <a:rPr kumimoji="1" lang="en-US" altLang="zh-CN" dirty="0"/>
                  <a:t>|</a:t>
                </a:r>
                <a14:m>
                  <m:oMath xmlns:m="http://schemas.openxmlformats.org/officeDocument/2006/math">
                    <m:r>
                      <a:rPr kumimoji="1" lang="zh-CN" alt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</m:oMath>
                </a14:m>
                <a:endParaRPr kumimoji="1"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kumimoji="1" lang="zh-CN" altLang="en-US" dirty="0">
                    <a:ea typeface="Cambria Math" panose="02040503050406030204" pitchFamily="18" charset="0"/>
                  </a:rPr>
                  <a:t>      </a:t>
                </a:r>
                <a:r>
                  <a:rPr kumimoji="1" lang="en-US" altLang="zh-CN" dirty="0">
                    <a:ea typeface="Cambria Math" panose="02040503050406030204" pitchFamily="18" charset="0"/>
                  </a:rPr>
                  <a:t>|</a:t>
                </a:r>
                <a:r>
                  <a:rPr kumimoji="1" lang="zh-CN" alt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      </a:t>
                </a:r>
                <a:r>
                  <a:rPr kumimoji="1" lang="en-US" altLang="zh-CN" dirty="0"/>
                  <a:t>|</a:t>
                </a:r>
                <a:r>
                  <a:rPr kumimoji="1" lang="zh-CN" altLang="en-US" dirty="0"/>
                  <a:t> </a:t>
                </a:r>
                <a:r>
                  <a:rPr kumimoji="1" lang="en-US" altLang="zh-CN" i="1" dirty="0">
                    <a:latin typeface="Cambria Math" panose="02040503050406030204" pitchFamily="18" charset="0"/>
                  </a:rPr>
                  <a:t>P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kumimoji="1" lang="zh-CN" altLang="en-US" i="1" dirty="0">
                    <a:latin typeface="Cambria Math" panose="02040503050406030204" pitchFamily="18" charset="0"/>
                  </a:rPr>
                  <a:t> </a:t>
                </a:r>
                <a:r>
                  <a:rPr kumimoji="1" lang="en-US" altLang="zh-CN" i="1" dirty="0">
                    <a:latin typeface="Cambria Math" panose="02040503050406030204" pitchFamily="18" charset="0"/>
                  </a:rPr>
                  <a:t>P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zh-CN" altLang="en-US" dirty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nor/>
                        </m:rPr>
                        <a:rPr kumimoji="1" lang="zh-CN" alt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US" altLang="zh-CN" dirty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kumimoji="1" lang="zh-CN" altLang="en-US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US" altLang="zh-CN" i="1" dirty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m:rPr>
                          <m:nor/>
                        </m:rPr>
                        <a:rPr kumimoji="1" lang="en-US" altLang="zh-CN" i="1" dirty="0"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zh-CN" altLang="en-US" dirty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nor/>
                        </m:rPr>
                        <a:rPr kumimoji="1" lang="zh-CN" alt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US" altLang="zh-CN" dirty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kumimoji="1" lang="zh-CN" altLang="en-US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US" altLang="zh-CN" i="1" dirty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kumimoji="1" lang="en-US" altLang="zh-CN" i="1" dirty="0"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zh-CN" altLang="en-US" dirty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nor/>
                        </m:rPr>
                        <a:rPr kumimoji="1" lang="zh-CN" alt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US" altLang="zh-CN" dirty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kumimoji="1" lang="zh-CN" alt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m:rPr>
                          <m:nor/>
                        </m:rPr>
                        <a:rPr kumimoji="1" lang="en-US" altLang="zh-CN" i="1" dirty="0"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kumimoji="1" lang="zh-CN" altLang="en-US" dirty="0">
                    <a:solidFill>
                      <a:srgbClr val="FF0000"/>
                    </a:solidFill>
                  </a:rPr>
                  <a:t>     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|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kumimoji="1"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kumimoji="1"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kumimoji="1"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kumimoji="1"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kumimoji="1" lang="zh-CN" altLang="en-US" dirty="0">
                    <a:solidFill>
                      <a:srgbClr val="FF0000"/>
                    </a:solidFill>
                  </a:rPr>
                  <a:t>     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|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kumimoji="1"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kumimoji="1"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kumimoji="1"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lang="en-US" altLang="en-US" sz="1800" dirty="0">
                  <a:solidFill>
                    <a:srgbClr val="FF0000"/>
                  </a:solidFill>
                </a:endParaRPr>
              </a:p>
              <a:p>
                <a:pPr lvl="1"/>
                <a:endParaRPr lang="en-US" altLang="en-US" sz="1800" dirty="0"/>
              </a:p>
              <a:p>
                <a:endParaRPr lang="en-US" altLang="en-US" sz="2000" dirty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56" y="1178560"/>
                <a:ext cx="5146040" cy="5254812"/>
              </a:xfrm>
              <a:prstGeom prst="rect">
                <a:avLst/>
              </a:prstGeom>
              <a:blipFill>
                <a:blip r:embed="rId2"/>
                <a:stretch>
                  <a:fillRect l="-12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内容占位符 2">
                <a:extLst>
                  <a:ext uri="{FF2B5EF4-FFF2-40B4-BE49-F238E27FC236}">
                    <a16:creationId xmlns:a16="http://schemas.microsoft.com/office/drawing/2014/main" id="{05096BFD-C981-6FB9-A539-AD5727A49D7E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366153" y="1596460"/>
                <a:ext cx="3770312" cy="4114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Font typeface="Wingdings" pitchFamily="2" charset="2"/>
                  <a:buNone/>
                </a:pPr>
                <a:r>
                  <a:rPr kumimoji="1" lang="en-US" altLang="zh-CN" sz="2400" kern="0" dirty="0"/>
                  <a:t>E</a:t>
                </a:r>
                <a:r>
                  <a:rPr kumimoji="1" lang="zh-CN" altLang="en-US" sz="2400" kern="0" dirty="0"/>
                  <a:t> </a:t>
                </a:r>
                <a:r>
                  <a:rPr kumimoji="1" lang="en-US" altLang="zh-CN" sz="2400" kern="0" dirty="0"/>
                  <a:t>::=</a:t>
                </a:r>
                <a:r>
                  <a:rPr kumimoji="1" lang="zh-CN" altLang="en-US" sz="2400" kern="0" dirty="0"/>
                  <a:t> </a:t>
                </a:r>
                <a:r>
                  <a:rPr kumimoji="1" lang="en-US" altLang="zh-CN" sz="2400" kern="0" dirty="0"/>
                  <a:t>x</a:t>
                </a:r>
                <a:r>
                  <a:rPr kumimoji="1" lang="zh-CN" altLang="en-US" sz="2400" kern="0" dirty="0"/>
                  <a:t> </a:t>
                </a:r>
                <a:r>
                  <a:rPr kumimoji="1" lang="en-US" altLang="zh-CN" sz="2400" kern="0" dirty="0"/>
                  <a:t>|</a:t>
                </a:r>
                <a:r>
                  <a:rPr kumimoji="1" lang="zh-CN" altLang="en-US" sz="2400" kern="0" dirty="0"/>
                  <a:t> </a:t>
                </a:r>
                <a:r>
                  <a:rPr kumimoji="1" lang="en-US" altLang="zh-CN" sz="2400" kern="0" dirty="0"/>
                  <a:t>Z</a:t>
                </a:r>
                <a:r>
                  <a:rPr kumimoji="1" lang="zh-CN" altLang="en-US" sz="2400" kern="0" dirty="0"/>
                  <a:t> </a:t>
                </a:r>
                <a:r>
                  <a:rPr kumimoji="1" lang="en-US" altLang="zh-CN" sz="2400" kern="0" dirty="0"/>
                  <a:t>|</a:t>
                </a:r>
                <a:r>
                  <a:rPr kumimoji="1" lang="zh-CN" altLang="en-US" sz="2400" kern="0" dirty="0"/>
                  <a:t> </a:t>
                </a:r>
                <a:r>
                  <a:rPr kumimoji="1" lang="en-US" altLang="zh-CN" sz="2400" kern="0" dirty="0"/>
                  <a:t>E+E</a:t>
                </a:r>
                <a:r>
                  <a:rPr kumimoji="1" lang="zh-CN" altLang="en-US" sz="2400" kern="0" dirty="0"/>
                  <a:t> </a:t>
                </a:r>
                <a:r>
                  <a:rPr kumimoji="1" lang="en-US" altLang="zh-CN" sz="2400" kern="0" dirty="0"/>
                  <a:t>|</a:t>
                </a:r>
                <a:r>
                  <a:rPr kumimoji="1" lang="zh-CN" altLang="en-US" sz="2400" kern="0" dirty="0"/>
                  <a:t> </a:t>
                </a:r>
                <a:r>
                  <a:rPr kumimoji="1" lang="en-US" altLang="zh-CN" sz="2400" kern="0" dirty="0"/>
                  <a:t>E-E</a:t>
                </a:r>
              </a:p>
              <a:p>
                <a:pPr marL="0" indent="0">
                  <a:buFont typeface="Wingdings" pitchFamily="2" charset="2"/>
                  <a:buNone/>
                </a:pPr>
                <a:r>
                  <a:rPr kumimoji="1" lang="en-US" altLang="zh-CN" sz="2400" kern="0" dirty="0"/>
                  <a:t>R</a:t>
                </a:r>
                <a:r>
                  <a:rPr kumimoji="1" lang="zh-CN" altLang="en-US" sz="2400" kern="0" dirty="0"/>
                  <a:t> </a:t>
                </a:r>
                <a:r>
                  <a:rPr kumimoji="1" lang="en-US" altLang="zh-CN" sz="2400" kern="0" dirty="0"/>
                  <a:t>::=</a:t>
                </a:r>
                <a:r>
                  <a:rPr kumimoji="1" lang="zh-CN" altLang="en-US" sz="2400" kern="0" dirty="0"/>
                  <a:t> </a:t>
                </a:r>
                <a:r>
                  <a:rPr kumimoji="1" lang="en-US" altLang="zh-CN" sz="2400" kern="0" dirty="0"/>
                  <a:t>E=E</a:t>
                </a:r>
                <a:r>
                  <a:rPr kumimoji="1" lang="zh-CN" altLang="en-US" sz="2400" kern="0" dirty="0"/>
                  <a:t> </a:t>
                </a:r>
                <a:r>
                  <a:rPr kumimoji="1" lang="en-US" altLang="zh-CN" sz="2400" kern="0" dirty="0"/>
                  <a:t>|</a:t>
                </a:r>
                <a:r>
                  <a:rPr kumimoji="1" lang="zh-CN" altLang="en-US" sz="2400" kern="0" dirty="0"/>
                  <a:t> </a:t>
                </a:r>
                <a:r>
                  <a:rPr kumimoji="1" lang="en-US" altLang="zh-CN" sz="2400" kern="0" dirty="0"/>
                  <a:t>E&gt;E</a:t>
                </a:r>
              </a:p>
              <a:p>
                <a:pPr marL="0" indent="0">
                  <a:buFont typeface="Wingdings" pitchFamily="2" charset="2"/>
                  <a:buNone/>
                </a:pPr>
                <a:r>
                  <a:rPr kumimoji="1" lang="en-US" altLang="zh-CN" sz="2400" i="1" kern="0" dirty="0">
                    <a:latin typeface="Cambria Math" panose="02040503050406030204" pitchFamily="18" charset="0"/>
                  </a:rPr>
                  <a:t>P</a:t>
                </a:r>
                <a:r>
                  <a:rPr kumimoji="1" lang="zh-CN" altLang="en-US" sz="2400" kern="0" dirty="0"/>
                  <a:t> </a:t>
                </a:r>
                <a:r>
                  <a:rPr kumimoji="1" lang="en-US" altLang="zh-CN" sz="2400" kern="0" dirty="0"/>
                  <a:t>::=</a:t>
                </a:r>
                <a:r>
                  <a:rPr kumimoji="1" lang="zh-CN" altLang="en-US" sz="2400" kern="0" dirty="0"/>
                  <a:t> </a:t>
                </a:r>
                <a:r>
                  <a:rPr kumimoji="1" lang="en-US" altLang="zh-CN" sz="2400" kern="0" dirty="0"/>
                  <a:t>R</a:t>
                </a:r>
              </a:p>
              <a:p>
                <a:pPr marL="0" indent="0">
                  <a:buFont typeface="Wingdings" pitchFamily="2" charset="2"/>
                  <a:buNone/>
                </a:pPr>
                <a:r>
                  <a:rPr kumimoji="1" lang="zh-CN" altLang="en-US" sz="2400" kern="0" dirty="0"/>
                  <a:t>      </a:t>
                </a:r>
                <a:r>
                  <a:rPr kumimoji="1" lang="en-US" altLang="zh-CN" sz="2400" kern="0" dirty="0"/>
                  <a:t>|</a:t>
                </a:r>
                <a14:m>
                  <m:oMath xmlns:m="http://schemas.openxmlformats.org/officeDocument/2006/math">
                    <m:r>
                      <a:rPr kumimoji="1" lang="zh-CN" altLang="en-US" sz="240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sz="240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</m:oMath>
                </a14:m>
                <a:endParaRPr kumimoji="1" lang="en-US" altLang="zh-CN" sz="2400" kern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Font typeface="Wingdings" pitchFamily="2" charset="2"/>
                  <a:buNone/>
                </a:pPr>
                <a:r>
                  <a:rPr kumimoji="1" lang="zh-CN" altLang="en-US" sz="2400" kern="0" dirty="0">
                    <a:ea typeface="Cambria Math" panose="02040503050406030204" pitchFamily="18" charset="0"/>
                  </a:rPr>
                  <a:t>      </a:t>
                </a:r>
                <a:r>
                  <a:rPr kumimoji="1" lang="en-US" altLang="zh-CN" sz="2400" kern="0" dirty="0">
                    <a:ea typeface="Cambria Math" panose="02040503050406030204" pitchFamily="18" charset="0"/>
                  </a:rPr>
                  <a:t>|</a:t>
                </a:r>
                <a:r>
                  <a:rPr kumimoji="1" lang="zh-CN" altLang="en-US" sz="2400" kern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</m:oMath>
                </a14:m>
                <a:endParaRPr kumimoji="1" lang="en-US" altLang="zh-CN" sz="2400" kern="0" dirty="0"/>
              </a:p>
              <a:p>
                <a:pPr marL="0" indent="0">
                  <a:buFont typeface="Wingdings" pitchFamily="2" charset="2"/>
                  <a:buNone/>
                </a:pPr>
                <a:r>
                  <a:rPr kumimoji="1" lang="zh-CN" altLang="en-US" sz="2400" kern="0" dirty="0"/>
                  <a:t>      </a:t>
                </a:r>
                <a:r>
                  <a:rPr kumimoji="1" lang="en-US" altLang="zh-CN" sz="2400" kern="0" dirty="0"/>
                  <a:t>|</a:t>
                </a:r>
                <a:r>
                  <a:rPr kumimoji="1" lang="zh-CN" altLang="en-US" sz="2400" kern="0" dirty="0"/>
                  <a:t> </a:t>
                </a:r>
                <a:r>
                  <a:rPr kumimoji="1" lang="en-US" altLang="zh-CN" sz="2400" i="1" kern="0" dirty="0">
                    <a:latin typeface="Cambria Math" panose="02040503050406030204" pitchFamily="18" charset="0"/>
                  </a:rPr>
                  <a:t>P</a:t>
                </a:r>
                <a:r>
                  <a:rPr kumimoji="1" lang="zh-CN" altLang="en-US" sz="2400" kern="0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sz="2400" i="1" kern="0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kumimoji="1" lang="zh-CN" altLang="en-US" sz="2400" i="1" kern="0" dirty="0">
                    <a:latin typeface="Cambria Math" panose="02040503050406030204" pitchFamily="18" charset="0"/>
                  </a:rPr>
                  <a:t> </a:t>
                </a:r>
                <a:r>
                  <a:rPr kumimoji="1" lang="en-US" altLang="zh-CN" sz="2400" i="1" kern="0" dirty="0">
                    <a:latin typeface="Cambria Math" panose="02040503050406030204" pitchFamily="18" charset="0"/>
                  </a:rPr>
                  <a:t>P</a:t>
                </a:r>
              </a:p>
              <a:p>
                <a:pPr marL="0" indent="0"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zh-CN" altLang="en-US" sz="2400" kern="0" dirty="0" smtClean="0"/>
                        <m:t>      </m:t>
                      </m:r>
                      <m:r>
                        <m:rPr>
                          <m:nor/>
                        </m:rPr>
                        <a:rPr kumimoji="1" lang="en-US" altLang="zh-CN" sz="2400" kern="0" dirty="0"/>
                        <m:t>|</m:t>
                      </m:r>
                      <m:r>
                        <m:rPr>
                          <m:nor/>
                        </m:rPr>
                        <a:rPr kumimoji="1" lang="zh-CN" altLang="en-US" sz="2400" kern="0" dirty="0"/>
                        <m:t> </m:t>
                      </m:r>
                      <m:r>
                        <m:rPr>
                          <m:nor/>
                        </m:rPr>
                        <a:rPr kumimoji="1" lang="en-US" altLang="zh-CN" sz="2400" i="1" kern="0" dirty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kumimoji="1" lang="zh-CN" altLang="en-US" sz="2400" i="1" kern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m:rPr>
                          <m:nor/>
                        </m:rPr>
                        <a:rPr kumimoji="1" lang="en-US" altLang="zh-CN" sz="2400" i="1" kern="0" dirty="0"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kumimoji="1" lang="en-US" altLang="zh-CN" sz="2400" i="1" kern="0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zh-CN" altLang="en-US" sz="2400" kern="0" dirty="0" smtClean="0"/>
                        <m:t>      </m:t>
                      </m:r>
                      <m:r>
                        <m:rPr>
                          <m:nor/>
                        </m:rPr>
                        <a:rPr kumimoji="1" lang="en-US" altLang="zh-CN" sz="2400" kern="0" dirty="0"/>
                        <m:t>|</m:t>
                      </m:r>
                      <m:r>
                        <m:rPr>
                          <m:nor/>
                        </m:rPr>
                        <a:rPr kumimoji="1" lang="zh-CN" altLang="en-US" sz="2400" kern="0" dirty="0"/>
                        <m:t> </m:t>
                      </m:r>
                      <m:r>
                        <m:rPr>
                          <m:nor/>
                        </m:rPr>
                        <a:rPr kumimoji="1" lang="en-US" altLang="zh-CN" sz="2400" i="1" kern="0" dirty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kumimoji="1" lang="zh-CN" altLang="en-US" sz="2400" i="1" kern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kumimoji="1" lang="en-US" altLang="zh-CN" sz="2400" i="1" kern="0" dirty="0"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kumimoji="1" lang="en-US" altLang="zh-CN" sz="2400" i="1" kern="0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zh-CN" altLang="en-US" sz="2400" kern="0" dirty="0" smtClean="0"/>
                        <m:t>      </m:t>
                      </m:r>
                      <m:r>
                        <m:rPr>
                          <m:nor/>
                        </m:rPr>
                        <a:rPr kumimoji="1" lang="en-US" altLang="zh-CN" sz="2400" kern="0" dirty="0"/>
                        <m:t>|</m:t>
                      </m:r>
                      <m:r>
                        <a:rPr kumimoji="1" lang="zh-CN" altLang="en-US" sz="2400" i="1" kern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m:rPr>
                          <m:nor/>
                        </m:rPr>
                        <a:rPr kumimoji="1" lang="en-US" altLang="zh-CN" sz="2400" i="1" kern="0" dirty="0"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kumimoji="1" lang="en-US" altLang="zh-CN" sz="2400" i="1" kern="0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Wingdings" pitchFamily="2" charset="2"/>
                  <a:buNone/>
                </a:pPr>
                <a:r>
                  <a:rPr kumimoji="1" lang="zh-CN" altLang="en-US" sz="2400" kern="0" dirty="0"/>
                  <a:t>      </a:t>
                </a:r>
                <a:r>
                  <a:rPr kumimoji="1" lang="en-US" altLang="zh-CN" sz="2400" kern="0" dirty="0"/>
                  <a:t>|</a:t>
                </a:r>
                <a:r>
                  <a:rPr kumimoji="1" lang="zh-CN" altLang="en-US" sz="2400" kern="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kumimoji="1" lang="en-US" altLang="zh-CN" sz="2400" i="1" kern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400" i="1" kern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kumimoji="1" lang="en-US" altLang="zh-CN" sz="2400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kumimoji="1" lang="en-US" altLang="zh-CN" sz="2400" kern="0" dirty="0"/>
              </a:p>
              <a:p>
                <a:pPr marL="0" indent="0">
                  <a:buFont typeface="Wingdings" pitchFamily="2" charset="2"/>
                  <a:buNone/>
                </a:pPr>
                <a:r>
                  <a:rPr kumimoji="1" lang="zh-CN" altLang="en-US" sz="2400" kern="0" dirty="0"/>
                  <a:t>      </a:t>
                </a:r>
                <a:r>
                  <a:rPr kumimoji="1" lang="en-US" altLang="zh-CN" sz="2400" kern="0" dirty="0"/>
                  <a:t>|</a:t>
                </a:r>
                <a:r>
                  <a:rPr kumimoji="1" lang="zh-CN" altLang="en-US" sz="2400" kern="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i="1" kern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kumimoji="1" lang="en-US" altLang="zh-CN" sz="2400" i="1" kern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400" i="1" kern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kumimoji="1" lang="en-US" altLang="zh-CN" sz="2400" i="1" kern="0" dirty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kumimoji="1" lang="en-US" altLang="zh-CN" sz="2400" kern="0" dirty="0"/>
              </a:p>
            </p:txBody>
          </p:sp>
        </mc:Choice>
        <mc:Fallback xmlns="">
          <p:sp>
            <p:nvSpPr>
              <p:cNvPr id="24" name="内容占位符 2">
                <a:extLst>
                  <a:ext uri="{FF2B5EF4-FFF2-40B4-BE49-F238E27FC236}">
                    <a16:creationId xmlns:a16="http://schemas.microsoft.com/office/drawing/2014/main" id="{05096BFD-C981-6FB9-A539-AD5727A49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66153" y="1596460"/>
                <a:ext cx="3770312" cy="4114800"/>
              </a:xfrm>
              <a:prstGeom prst="rect">
                <a:avLst/>
              </a:prstGeom>
              <a:blipFill>
                <a:blip r:embed="rId3"/>
                <a:stretch>
                  <a:fillRect l="-2685" t="-1231" b="-16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19B94A1-C4E8-AECF-1A02-953B005B4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0" y="0"/>
            <a:ext cx="11057143" cy="6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4499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A0477EA-CAC8-0DA1-E6E2-4A80FDD98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133333" cy="6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10237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D9C4518-1D42-9423-CE45-A76DE2EAE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90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9051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DF41B41-20EB-3F91-A04A-29B113128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903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C5AE723-31C6-0768-F158-764646E7A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70" y="0"/>
            <a:ext cx="11954459" cy="670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988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习题回顾课程内容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723" y="817859"/>
            <a:ext cx="10515599" cy="5260928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endParaRPr lang="en-US" altLang="en-US" dirty="0"/>
          </a:p>
          <a:p>
            <a:pPr marL="457200" indent="-457200">
              <a:lnSpc>
                <a:spcPct val="160000"/>
              </a:lnSpc>
              <a:buAutoNum type="arabicPeriod"/>
            </a:pPr>
            <a:r>
              <a:rPr lang="en-US" altLang="en-US" sz="2800" dirty="0" err="1"/>
              <a:t>数据结构理论回顾</a:t>
            </a:r>
            <a:endParaRPr lang="en-US" altLang="en-US" sz="2800" dirty="0"/>
          </a:p>
          <a:p>
            <a:pPr marL="457200" indent="-457200" algn="l">
              <a:lnSpc>
                <a:spcPct val="160000"/>
              </a:lnSpc>
              <a:buClrTx/>
              <a:buSzTx/>
              <a:buAutoNum type="arabicPeriod"/>
            </a:pPr>
            <a:r>
              <a:rPr lang="en-US" altLang="en-US" sz="2800" dirty="0" err="1">
                <a:sym typeface="+mn-ea"/>
              </a:rPr>
              <a:t>理论组合回顾</a:t>
            </a:r>
            <a:endParaRPr lang="en-US" altLang="en-US" sz="2800" dirty="0" err="1"/>
          </a:p>
          <a:p>
            <a:pPr marL="457200" indent="-457200">
              <a:lnSpc>
                <a:spcPct val="160000"/>
              </a:lnSpc>
              <a:buAutoNum type="arabicPeriod"/>
            </a:pPr>
            <a:r>
              <a:rPr lang="en-US" altLang="en-US" sz="2800" dirty="0">
                <a:solidFill>
                  <a:srgbClr val="C00000"/>
                </a:solidFill>
              </a:rPr>
              <a:t>疑问解答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2067" y="1255170"/>
            <a:ext cx="9605933" cy="2254793"/>
          </a:xfrm>
        </p:spPr>
        <p:txBody>
          <a:bodyPr>
            <a:normAutofit/>
          </a:bodyPr>
          <a:lstStyle/>
          <a:p>
            <a:r>
              <a:rPr lang="zh-CN" altLang="en-US" sz="4800" b="1" dirty="0">
                <a:latin typeface="黑体" panose="02010609060101010101" pitchFamily="49" charset="-122"/>
                <a:ea typeface="黑体" panose="02010609060101010101" pitchFamily="49" charset="-122"/>
              </a:rPr>
              <a:t>谢谢</a:t>
            </a:r>
            <a:r>
              <a:rPr lang="zh-CN" altLang="en-US" sz="4800" dirty="0"/>
              <a:t>！</a:t>
            </a:r>
            <a:endParaRPr lang="en-US" altLang="en-US" sz="4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回顾：谓词逻辑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/>
            </p:nvSpPr>
            <p:spPr>
              <a:xfrm>
                <a:off x="360256" y="1178560"/>
                <a:ext cx="5146040" cy="52548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altLang="en-US" dirty="0"/>
              </a:p>
              <a:p>
                <a:r>
                  <a:rPr lang="en-US" altLang="en-US" dirty="0" err="1">
                    <a:sym typeface="+mn-ea"/>
                  </a:rPr>
                  <a:t>谓词</a:t>
                </a:r>
                <a:r>
                  <a:rPr lang="en-US" altLang="en-US" dirty="0" err="1"/>
                  <a:t>逻辑</a:t>
                </a:r>
                <a:r>
                  <a:rPr lang="en-US" altLang="en-US" dirty="0"/>
                  <a:t> ( Predicate Logic) </a:t>
                </a:r>
                <a:r>
                  <a:rPr lang="en-US" altLang="en-US" dirty="0" err="1"/>
                  <a:t>语法</a:t>
                </a:r>
                <a:endParaRPr lang="en-US" altLang="en-US" dirty="0"/>
              </a:p>
              <a:p>
                <a:pPr marL="0" indent="0">
                  <a:buNone/>
                </a:pPr>
                <a:r>
                  <a:rPr kumimoji="1" lang="en-US" altLang="zh-CN" dirty="0"/>
                  <a:t>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::=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x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|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|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f(E,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…,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E)</a:t>
                </a:r>
              </a:p>
              <a:p>
                <a:pPr marL="0" indent="0">
                  <a:buNone/>
                </a:pPr>
                <a:r>
                  <a:rPr kumimoji="1" lang="en-US" altLang="zh-CN" dirty="0"/>
                  <a:t>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::=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r(E,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…,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E)</a:t>
                </a:r>
                <a:r>
                  <a:rPr kumimoji="1" lang="zh-CN" altLang="en-US" dirty="0"/>
                  <a:t>       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i="1" dirty="0">
                    <a:latin typeface="Cambria Math" panose="02040503050406030204" pitchFamily="18" charset="0"/>
                  </a:rPr>
                  <a:t>P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::=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</a:t>
                </a:r>
              </a:p>
              <a:p>
                <a:pPr marL="0" indent="0">
                  <a:buNone/>
                </a:pPr>
                <a:r>
                  <a:rPr kumimoji="1" lang="zh-CN" altLang="en-US" dirty="0"/>
                  <a:t>      </a:t>
                </a:r>
                <a:r>
                  <a:rPr kumimoji="1" lang="en-US" altLang="zh-CN" dirty="0"/>
                  <a:t>|</a:t>
                </a:r>
                <a14:m>
                  <m:oMath xmlns:m="http://schemas.openxmlformats.org/officeDocument/2006/math">
                    <m:r>
                      <a:rPr kumimoji="1" lang="zh-CN" alt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</m:oMath>
                </a14:m>
                <a:endParaRPr kumimoji="1"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kumimoji="1" lang="zh-CN" altLang="en-US" dirty="0">
                    <a:ea typeface="Cambria Math" panose="02040503050406030204" pitchFamily="18" charset="0"/>
                  </a:rPr>
                  <a:t>      </a:t>
                </a:r>
                <a:r>
                  <a:rPr kumimoji="1" lang="en-US" altLang="zh-CN" dirty="0">
                    <a:ea typeface="Cambria Math" panose="02040503050406030204" pitchFamily="18" charset="0"/>
                  </a:rPr>
                  <a:t>|</a:t>
                </a:r>
                <a:r>
                  <a:rPr kumimoji="1" lang="zh-CN" alt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      </a:t>
                </a:r>
                <a:r>
                  <a:rPr kumimoji="1" lang="en-US" altLang="zh-CN" dirty="0"/>
                  <a:t>|</a:t>
                </a:r>
                <a:r>
                  <a:rPr kumimoji="1" lang="zh-CN" altLang="en-US" dirty="0"/>
                  <a:t> </a:t>
                </a:r>
                <a:r>
                  <a:rPr kumimoji="1" lang="en-US" altLang="zh-CN" i="1" dirty="0">
                    <a:latin typeface="Cambria Math" panose="02040503050406030204" pitchFamily="18" charset="0"/>
                  </a:rPr>
                  <a:t>P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kumimoji="1" lang="zh-CN" altLang="en-US" i="1" dirty="0">
                    <a:latin typeface="Cambria Math" panose="02040503050406030204" pitchFamily="18" charset="0"/>
                  </a:rPr>
                  <a:t> </a:t>
                </a:r>
                <a:r>
                  <a:rPr kumimoji="1" lang="en-US" altLang="zh-CN" i="1" dirty="0">
                    <a:latin typeface="Cambria Math" panose="02040503050406030204" pitchFamily="18" charset="0"/>
                  </a:rPr>
                  <a:t>P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zh-CN" altLang="en-US" dirty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nor/>
                        </m:rPr>
                        <a:rPr kumimoji="1" lang="zh-CN" alt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US" altLang="zh-CN" dirty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kumimoji="1" lang="zh-CN" altLang="en-US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US" altLang="zh-CN" i="1" dirty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m:rPr>
                          <m:nor/>
                        </m:rPr>
                        <a:rPr kumimoji="1" lang="en-US" altLang="zh-CN" i="1" dirty="0"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zh-CN" altLang="en-US" dirty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nor/>
                        </m:rPr>
                        <a:rPr kumimoji="1" lang="zh-CN" alt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US" altLang="zh-CN" dirty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kumimoji="1" lang="zh-CN" altLang="en-US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US" altLang="zh-CN" i="1" dirty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kumimoji="1" lang="en-US" altLang="zh-CN" i="1" dirty="0"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zh-CN" altLang="en-US" dirty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nor/>
                        </m:rPr>
                        <a:rPr kumimoji="1" lang="zh-CN" alt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US" altLang="zh-CN" dirty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kumimoji="1" lang="zh-CN" alt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m:rPr>
                          <m:nor/>
                        </m:rPr>
                        <a:rPr kumimoji="1" lang="en-US" altLang="zh-CN" i="1" dirty="0"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kumimoji="1" lang="zh-CN" altLang="en-US" dirty="0">
                    <a:solidFill>
                      <a:srgbClr val="FF0000"/>
                    </a:solidFill>
                  </a:rPr>
                  <a:t>     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|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kumimoji="1"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kumimoji="1"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kumimoji="1"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kumimoji="1"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kumimoji="1" lang="zh-CN" altLang="en-US" dirty="0">
                    <a:solidFill>
                      <a:srgbClr val="FF0000"/>
                    </a:solidFill>
                  </a:rPr>
                  <a:t>     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|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kumimoji="1"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kumimoji="1"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kumimoji="1"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lang="en-US" altLang="en-US" sz="1800" dirty="0">
                  <a:solidFill>
                    <a:srgbClr val="FF0000"/>
                  </a:solidFill>
                </a:endParaRPr>
              </a:p>
              <a:p>
                <a:pPr lvl="1"/>
                <a:endParaRPr lang="en-US" altLang="en-US" sz="1800" dirty="0"/>
              </a:p>
              <a:p>
                <a:endParaRPr lang="en-US" altLang="en-US" sz="2000" dirty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56" y="1178560"/>
                <a:ext cx="5146040" cy="5254812"/>
              </a:xfrm>
              <a:prstGeom prst="rect">
                <a:avLst/>
              </a:prstGeom>
              <a:blipFill>
                <a:blip r:embed="rId2"/>
                <a:stretch>
                  <a:fillRect l="-12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/>
            </p:nvSpPr>
            <p:spPr>
              <a:xfrm>
                <a:off x="5110052" y="1098961"/>
                <a:ext cx="5419109" cy="54140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altLang="en-US" dirty="0"/>
              </a:p>
              <a:p>
                <a:r>
                  <a:rPr lang="en-US" altLang="en-US" dirty="0"/>
                  <a:t>证明系统：自然演绎 （natural deduction）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推导规则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r>
                  <a:rPr lang="en-US" altLang="en-US" dirty="0"/>
                  <a:t>语义（Semantics）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l-GR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⊨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sup>
                    </m:sSubSup>
                    <m:r>
                      <m:rPr>
                        <m:nor/>
                      </m:rPr>
                      <a:rPr kumimoji="1" lang="en-US" altLang="zh-CN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m:rPr>
                        <m:nor/>
                      </m:rPr>
                      <a:rPr kumimoji="1" lang="en-US" altLang="zh-CN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m:rPr>
                        <m:nor/>
                      </m:rPr>
                      <a:rPr kumimoji="1" lang="en-US" altLang="zh-CN" dirty="0">
                        <a:latin typeface="Cambria Math" panose="02040503050406030204" pitchFamily="18" charset="0"/>
                      </a:rPr>
                      <m:t>interpretation</m:t>
                    </m:r>
                    <m:r>
                      <m:rPr>
                        <m:nor/>
                      </m:rPr>
                      <a:rPr kumimoji="1" lang="zh-CN" alt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kumimoji="1" lang="en-US" altLang="zh-CN" dirty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altLang="en-US" dirty="0"/>
                  <a:t> and </a:t>
                </a:r>
                <a:r>
                  <a:rPr kumimoji="1" lang="en-US" altLang="zh-CN" dirty="0"/>
                  <a:t>model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>
                    <a:solidFill>
                      <a:srgbClr val="0432FF"/>
                    </a:solidFill>
                  </a:rPr>
                  <a:t>ℳ</a:t>
                </a: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052" y="1098961"/>
                <a:ext cx="5419109" cy="5414010"/>
              </a:xfrm>
              <a:prstGeom prst="rect">
                <a:avLst/>
              </a:prstGeom>
              <a:blipFill>
                <a:blip r:embed="rId3"/>
                <a:stretch>
                  <a:fillRect l="-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线连接符 5"/>
          <p:cNvCxnSpPr/>
          <p:nvPr/>
        </p:nvCxnSpPr>
        <p:spPr>
          <a:xfrm>
            <a:off x="5410200" y="3371958"/>
            <a:ext cx="1371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5113019" y="3402139"/>
                <a:ext cx="1828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l-GR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kumimoji="1" lang="el-GR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⊢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m:rPr>
                          <m:sty m:val="p"/>
                        </m:rPr>
                        <a:rPr lang="en-US" altLang="zh-CN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019" y="3402139"/>
                <a:ext cx="18288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6557009" y="3163099"/>
                <a:ext cx="1054100" cy="373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m:rPr>
                          <m:sty m:val="p"/>
                        </m:rPr>
                        <a:rPr lang="en-US" altLang="zh-CN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009" y="3163099"/>
                <a:ext cx="1054100" cy="373414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5118946" y="2972446"/>
                <a:ext cx="1828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l-GR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kumimoji="1" lang="el-GR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⊢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946" y="2972446"/>
                <a:ext cx="18288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7620846" y="3357035"/>
                <a:ext cx="1828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l-GR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kumimoji="1" lang="el-GR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⊢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↦</m:t>
                      </m:r>
                      <m:r>
                        <m:rPr>
                          <m:sty m:val="p"/>
                        </m:rPr>
                        <a:rPr kumimoji="1"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846" y="3357035"/>
                <a:ext cx="1828800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8599594" y="3146710"/>
                <a:ext cx="1828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594" y="3146710"/>
                <a:ext cx="1828800" cy="369332"/>
              </a:xfrm>
              <a:prstGeom prst="rect">
                <a:avLst/>
              </a:prstGeom>
              <a:blipFill>
                <a:blip r:embed="rId8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7621693" y="2957962"/>
                <a:ext cx="1828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l-GR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kumimoji="1" lang="el-GR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⊢∀</m:t>
                      </m:r>
                      <m:r>
                        <m:rPr>
                          <m:sty m:val="p"/>
                        </m:rP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1693" y="2957962"/>
                <a:ext cx="18288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线连接符 13"/>
          <p:cNvCxnSpPr/>
          <p:nvPr/>
        </p:nvCxnSpPr>
        <p:spPr>
          <a:xfrm>
            <a:off x="7849446" y="3364221"/>
            <a:ext cx="1371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>
            <a:off x="5494867" y="4716793"/>
            <a:ext cx="1371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/>
          <p:cNvCxnSpPr/>
          <p:nvPr/>
        </p:nvCxnSpPr>
        <p:spPr>
          <a:xfrm>
            <a:off x="8027246" y="4656891"/>
            <a:ext cx="274235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5244254" y="4322570"/>
                <a:ext cx="1828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l-GR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kumimoji="1" lang="el-GR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⊢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↦</m:t>
                      </m:r>
                      <m:r>
                        <m:rPr>
                          <m:sty m:val="p"/>
                        </m:rPr>
                        <a:rPr kumimoji="1"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254" y="4322570"/>
                <a:ext cx="1828800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5215468" y="4729985"/>
                <a:ext cx="1828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l-GR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kumimoji="1" lang="el-GR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⊢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∃</m:t>
                      </m:r>
                      <m:r>
                        <m:rPr>
                          <m:sty m:val="p"/>
                        </m:rPr>
                        <a:rPr lang="en-US" altLang="zh-CN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468" y="4729985"/>
                <a:ext cx="182880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6198446" y="4500215"/>
                <a:ext cx="1828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∃</m:t>
                      </m:r>
                      <m:r>
                        <m:rPr>
                          <m:sty m:val="p"/>
                        </m:rPr>
                        <a:rPr lang="en-US" altLang="zh-CN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446" y="4500215"/>
                <a:ext cx="1828800" cy="369332"/>
              </a:xfrm>
              <a:prstGeom prst="rect">
                <a:avLst/>
              </a:prstGeom>
              <a:blipFill>
                <a:blip r:embed="rId1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7611109" y="4235809"/>
                <a:ext cx="1828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l-GR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kumimoji="1" lang="el-GR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⊢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∃</m:t>
                      </m:r>
                      <m:r>
                        <m:rPr>
                          <m:sty m:val="p"/>
                        </m:rPr>
                        <a:rPr lang="en-US" altLang="zh-CN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109" y="4235809"/>
                <a:ext cx="182880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9182943" y="4244332"/>
                <a:ext cx="1828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l-GR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kumimoji="1" lang="el-GR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⊢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943" y="4244332"/>
                <a:ext cx="1828800" cy="369332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8409727" y="4684881"/>
                <a:ext cx="1828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l-GR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kumimoji="1" lang="el-GR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⊢</m:t>
                      </m:r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727" y="4684881"/>
                <a:ext cx="1828800" cy="369332"/>
              </a:xfrm>
              <a:prstGeom prst="rect">
                <a:avLst/>
              </a:prstGeom>
              <a:blipFill>
                <a:blip r:embed="rId15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10128673" y="4486697"/>
                <a:ext cx="1828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∃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8673" y="4486697"/>
                <a:ext cx="1828800" cy="369332"/>
              </a:xfrm>
              <a:prstGeom prst="rect">
                <a:avLst/>
              </a:prstGeom>
              <a:blipFill>
                <a:blip r:embed="rId1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5413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回顾：谓词逻辑</a:t>
            </a:r>
            <a:endParaRPr lang="en-US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80721" y="1480641"/>
                <a:ext cx="6941066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kumimoji="1" lang="zh-CN" altLang="en-US" sz="200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自由变量：作用域内使用却未在该作用域内定义的变量</a:t>
                </a:r>
                <a:endParaRPr kumimoji="1" lang="en-US" altLang="zh-CN" sz="2000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marL="342900" indent="-342900">
                  <a:buFontTx/>
                  <a:buChar char="-"/>
                </a:pPr>
                <a:endParaRPr kumimoji="1" lang="en-US" altLang="zh-CN" sz="2000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marL="342900" indent="-342900">
                  <a:buFontTx/>
                  <a:buChar char="-"/>
                </a:pPr>
                <a:r>
                  <a:rPr kumimoji="1" lang="zh-CN" altLang="en-US" sz="200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绑定变量：作用域内定义的变量</a:t>
                </a:r>
                <a:endParaRPr kumimoji="1" lang="en-US" altLang="zh-CN" sz="2000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endParaRPr kumimoji="1" lang="en-US" altLang="zh-CN" sz="2000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marL="342900" indent="-342900">
                  <a:buFontTx/>
                  <a:buChar char="-"/>
                </a:pPr>
                <a:r>
                  <a:rPr kumimoji="1" lang="zh-CN" altLang="en-US" sz="2000" dirty="0">
                    <a:latin typeface="SimHei" panose="02010609060101010101" pitchFamily="49" charset="-122"/>
                    <a:ea typeface="SimHei" panose="02010609060101010101" pitchFamily="49" charset="-122"/>
                  </a:rPr>
                  <a:t>替换：作用域内的变量被替换成表达式</a:t>
                </a:r>
                <a:endParaRPr kumimoji="1" lang="en-US" altLang="zh-CN" sz="2000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marL="342900" indent="-342900">
                  <a:buFontTx/>
                  <a:buChar char="-"/>
                </a:pPr>
                <a:endParaRPr kumimoji="1" lang="en-US" altLang="zh-CN" sz="2000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r>
                      <a:rPr kumimoji="1" lang="en-US" altLang="zh-CN" sz="200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𝛼</m:t>
                    </m:r>
                    <m:r>
                      <a:rPr kumimoji="1" lang="en-US" altLang="zh-CN" sz="200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−</m:t>
                    </m:r>
                    <m:r>
                      <a:rPr kumimoji="1" lang="zh-CN" altLang="en-US" sz="2000" i="1" smtClean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重命名</m:t>
                    </m:r>
                  </m:oMath>
                </a14:m>
                <a:endParaRPr kumimoji="1" lang="en-US" altLang="zh-CN" sz="2000" dirty="0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21" y="1480641"/>
                <a:ext cx="6941066" cy="2246769"/>
              </a:xfrm>
              <a:prstGeom prst="rect">
                <a:avLst/>
              </a:prstGeom>
              <a:blipFill>
                <a:blip r:embed="rId2"/>
                <a:stretch>
                  <a:fillRect l="-365" t="-1685" b="-22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9F7BB224-D466-04EA-4C9B-DD16A1E676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3171" y="3817167"/>
                <a:ext cx="3832487" cy="18362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dirty="0"/>
                  <a:t>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dirty="0" err="1"/>
                  <a:t>y.x</a:t>
                </a:r>
                <a:r>
                  <a:rPr lang="en-US" altLang="zh-CN" dirty="0"/>
                  <a:t>)[x</a:t>
                </a:r>
                <a:r>
                  <a:rPr kumimoji="1"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 </m:t>
                    </m:r>
                  </m:oMath>
                </a14:m>
                <a:r>
                  <a:rPr lang="en-US" altLang="zh-CN" dirty="0"/>
                  <a:t>y] =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dirty="0" err="1"/>
                  <a:t>y.y</a:t>
                </a:r>
                <a:endParaRPr lang="en-US" altLang="zh-CN" dirty="0"/>
              </a:p>
              <a:p>
                <a:pPr marL="0" indent="0">
                  <a:buNone/>
                </a:pPr>
                <a:endParaRPr kumimoji="1"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(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dirty="0" err="1"/>
                  <a:t>y.x</a:t>
                </a:r>
                <a:r>
                  <a:rPr lang="en-US" altLang="zh-CN" dirty="0"/>
                  <a:t>)[x</a:t>
                </a:r>
                <a:r>
                  <a:rPr kumimoji="1"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 </m:t>
                    </m:r>
                  </m:oMath>
                </a14:m>
                <a:r>
                  <a:rPr lang="en-US" altLang="zh-CN" dirty="0"/>
                  <a:t>y]</a:t>
                </a:r>
                <a:br>
                  <a:rPr lang="en-US" altLang="zh-CN" dirty="0"/>
                </a:br>
                <a:r>
                  <a:rPr lang="en-US" altLang="zh-CN" dirty="0"/>
                  <a:t>= (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dirty="0" err="1"/>
                  <a:t>z.x</a:t>
                </a:r>
                <a:r>
                  <a:rPr lang="en-US" altLang="zh-CN" dirty="0"/>
                  <a:t>)[x</a:t>
                </a:r>
                <a:r>
                  <a:rPr kumimoji="1"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 </m:t>
                    </m:r>
                  </m:oMath>
                </a14:m>
                <a:r>
                  <a:rPr lang="en-US" altLang="zh-CN" dirty="0"/>
                  <a:t>y]</a:t>
                </a:r>
                <a:br>
                  <a:rPr lang="en-US" altLang="zh-CN" dirty="0"/>
                </a:br>
                <a:r>
                  <a:rPr lang="en-US" altLang="zh-CN" dirty="0"/>
                  <a:t>=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dirty="0" err="1"/>
                  <a:t>z.y</a:t>
                </a:r>
                <a:endParaRPr kumimoji="1" lang="en-US" altLang="zh-CN" dirty="0"/>
              </a:p>
              <a:p>
                <a:pPr marL="0" indent="0">
                  <a:buNone/>
                </a:pPr>
                <a:endParaRPr kumimoji="1" lang="zh-CN" altLang="en-US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9F7BB224-D466-04EA-4C9B-DD16A1E676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3171" y="3817167"/>
                <a:ext cx="3832487" cy="1836231"/>
              </a:xfrm>
              <a:blipFill>
                <a:blip r:embed="rId3"/>
                <a:stretch>
                  <a:fillRect l="-1650" t="-27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3654AD4-7B9C-034B-535F-BD36EF13EB94}"/>
                  </a:ext>
                </a:extLst>
              </p:cNvPr>
              <p:cNvSpPr txBox="1"/>
              <p:nvPr/>
            </p:nvSpPr>
            <p:spPr>
              <a:xfrm>
                <a:off x="7254895" y="1480641"/>
                <a:ext cx="60950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dirty="0"/>
                  <a:t>y.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p(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3654AD4-7B9C-034B-535F-BD36EF13E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895" y="1480641"/>
                <a:ext cx="6095064" cy="369332"/>
              </a:xfrm>
              <a:prstGeom prst="rect">
                <a:avLst/>
              </a:prstGeom>
              <a:blipFill>
                <a:blip r:embed="rId4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回顾：谓词逻辑</a:t>
            </a:r>
            <a:r>
              <a:rPr lang="en-US" altLang="zh-CN" sz="4400" dirty="0"/>
              <a:t>-</a:t>
            </a:r>
            <a:r>
              <a:rPr lang="zh-CN" altLang="en-US" sz="4400" dirty="0"/>
              <a:t>绑定变量</a:t>
            </a:r>
            <a:endParaRPr lang="en-US" altLang="en-US" sz="4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11" y="1480641"/>
            <a:ext cx="3898900" cy="5257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4125"/>
            <a:ext cx="3797300" cy="546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022" y="2692556"/>
            <a:ext cx="5067300" cy="36322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211747" y="1318859"/>
            <a:ext cx="1190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00B0F0"/>
                </a:solidFill>
              </a:rPr>
              <a:t>命题：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211747" y="2451996"/>
            <a:ext cx="1528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00B0F0"/>
                </a:solidFill>
              </a:rPr>
              <a:t>计算过程</a:t>
            </a:r>
            <a:r>
              <a:rPr kumimoji="1" lang="zh-CN" altLang="en-US" dirty="0">
                <a:solidFill>
                  <a:srgbClr val="00B0F0"/>
                </a:solidFill>
              </a:rPr>
              <a:t>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96052" y="1318859"/>
            <a:ext cx="1333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00B0F0"/>
                </a:solidFill>
              </a:rPr>
              <a:t>计算规则</a:t>
            </a:r>
            <a:r>
              <a:rPr kumimoji="1" lang="zh-CN" altLang="en-US" b="1" dirty="0">
                <a:solidFill>
                  <a:srgbClr val="00B0F0"/>
                </a:solidFill>
              </a:rPr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15F5A95-E090-AB88-6FD2-8EB14D17B0E3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5989357" y="962546"/>
                <a:ext cx="4946629" cy="511565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altLang="en-US" dirty="0"/>
              </a:p>
              <a:p>
                <a:r>
                  <a:rPr lang="en-US" altLang="en-US" dirty="0" err="1">
                    <a:sym typeface="+mn-ea"/>
                  </a:rPr>
                  <a:t>谓词</a:t>
                </a:r>
                <a:r>
                  <a:rPr lang="en-US" altLang="en-US" dirty="0" err="1"/>
                  <a:t>逻辑</a:t>
                </a:r>
                <a:r>
                  <a:rPr lang="en-US" altLang="en-US" dirty="0"/>
                  <a:t> ( Predicate Logic) </a:t>
                </a:r>
                <a:r>
                  <a:rPr lang="en-US" altLang="en-US" dirty="0" err="1"/>
                  <a:t>语法</a:t>
                </a:r>
                <a:endParaRPr lang="en-US" altLang="en-US" dirty="0"/>
              </a:p>
              <a:p>
                <a:pPr marL="0" indent="0">
                  <a:buNone/>
                </a:pPr>
                <a:r>
                  <a:rPr kumimoji="1" lang="en-US" altLang="zh-CN" dirty="0"/>
                  <a:t>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::=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x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|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|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f(E,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…,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E)</a:t>
                </a:r>
              </a:p>
              <a:p>
                <a:pPr marL="0" indent="0">
                  <a:buNone/>
                </a:pPr>
                <a:r>
                  <a:rPr kumimoji="1" lang="en-US" altLang="zh-CN" dirty="0"/>
                  <a:t>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::=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r(E,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…,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E)</a:t>
                </a:r>
                <a:r>
                  <a:rPr kumimoji="1" lang="zh-CN" altLang="en-US" dirty="0"/>
                  <a:t>       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i="1" dirty="0">
                    <a:latin typeface="Cambria Math" panose="02040503050406030204" pitchFamily="18" charset="0"/>
                  </a:rPr>
                  <a:t>P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::=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</a:t>
                </a:r>
              </a:p>
              <a:p>
                <a:pPr marL="0" indent="0">
                  <a:buNone/>
                </a:pPr>
                <a:r>
                  <a:rPr kumimoji="1" lang="zh-CN" altLang="en-US" dirty="0"/>
                  <a:t>      </a:t>
                </a:r>
                <a:r>
                  <a:rPr kumimoji="1" lang="en-US" altLang="zh-CN" dirty="0"/>
                  <a:t>|</a:t>
                </a:r>
                <a14:m>
                  <m:oMath xmlns:m="http://schemas.openxmlformats.org/officeDocument/2006/math">
                    <m:r>
                      <a:rPr kumimoji="1" lang="zh-CN" alt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</m:oMath>
                </a14:m>
                <a:endParaRPr kumimoji="1"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kumimoji="1" lang="zh-CN" altLang="en-US" dirty="0">
                    <a:ea typeface="Cambria Math" panose="02040503050406030204" pitchFamily="18" charset="0"/>
                  </a:rPr>
                  <a:t>      </a:t>
                </a:r>
                <a:r>
                  <a:rPr kumimoji="1" lang="en-US" altLang="zh-CN" dirty="0">
                    <a:ea typeface="Cambria Math" panose="02040503050406030204" pitchFamily="18" charset="0"/>
                  </a:rPr>
                  <a:t>|</a:t>
                </a:r>
                <a:r>
                  <a:rPr kumimoji="1" lang="zh-CN" alt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      </a:t>
                </a:r>
                <a:r>
                  <a:rPr kumimoji="1" lang="en-US" altLang="zh-CN" dirty="0"/>
                  <a:t>|</a:t>
                </a:r>
                <a:r>
                  <a:rPr kumimoji="1" lang="zh-CN" altLang="en-US" dirty="0"/>
                  <a:t> </a:t>
                </a:r>
                <a:r>
                  <a:rPr kumimoji="1" lang="en-US" altLang="zh-CN" i="1" dirty="0">
                    <a:latin typeface="Cambria Math" panose="02040503050406030204" pitchFamily="18" charset="0"/>
                  </a:rPr>
                  <a:t>P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kumimoji="1" lang="zh-CN" altLang="en-US" i="1" dirty="0">
                    <a:latin typeface="Cambria Math" panose="02040503050406030204" pitchFamily="18" charset="0"/>
                  </a:rPr>
                  <a:t> </a:t>
                </a:r>
                <a:r>
                  <a:rPr kumimoji="1" lang="en-US" altLang="zh-CN" i="1" dirty="0">
                    <a:latin typeface="Cambria Math" panose="02040503050406030204" pitchFamily="18" charset="0"/>
                  </a:rPr>
                  <a:t>P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zh-CN" altLang="en-US" dirty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nor/>
                        </m:rPr>
                        <a:rPr kumimoji="1" lang="zh-CN" alt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US" altLang="zh-CN" dirty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kumimoji="1" lang="zh-CN" altLang="en-US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US" altLang="zh-CN" i="1" dirty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m:rPr>
                          <m:nor/>
                        </m:rPr>
                        <a:rPr kumimoji="1" lang="en-US" altLang="zh-CN" i="1" dirty="0"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zh-CN" altLang="en-US" dirty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nor/>
                        </m:rPr>
                        <a:rPr kumimoji="1" lang="zh-CN" alt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US" altLang="zh-CN" dirty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kumimoji="1" lang="zh-CN" altLang="en-US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US" altLang="zh-CN" i="1" dirty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kumimoji="1" lang="en-US" altLang="zh-CN" i="1" dirty="0"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zh-CN" altLang="en-US" dirty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nor/>
                        </m:rPr>
                        <a:rPr kumimoji="1" lang="zh-CN" alt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US" altLang="zh-CN" dirty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kumimoji="1" lang="zh-CN" alt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m:rPr>
                          <m:nor/>
                        </m:rPr>
                        <a:rPr kumimoji="1" lang="en-US" altLang="zh-CN" i="1" dirty="0"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kumimoji="1" lang="zh-CN" altLang="en-US" dirty="0">
                    <a:solidFill>
                      <a:srgbClr val="FF0000"/>
                    </a:solidFill>
                  </a:rPr>
                  <a:t>     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|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kumimoji="1"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kumimoji="1"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kumimoji="1"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kumimoji="1"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kumimoji="1" lang="zh-CN" altLang="en-US" dirty="0">
                    <a:solidFill>
                      <a:srgbClr val="FF0000"/>
                    </a:solidFill>
                  </a:rPr>
                  <a:t>     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|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kumimoji="1"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kumimoji="1"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kumimoji="1"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lang="en-US" altLang="en-US" sz="1800" dirty="0">
                  <a:solidFill>
                    <a:srgbClr val="FF0000"/>
                  </a:solidFill>
                </a:endParaRPr>
              </a:p>
              <a:p>
                <a:pPr lvl="1"/>
                <a:endParaRPr lang="en-US" altLang="en-US" sz="1800" dirty="0"/>
              </a:p>
              <a:p>
                <a:endParaRPr lang="en-US" altLang="en-US" sz="2000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15F5A95-E090-AB88-6FD2-8EB14D17B0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357" y="962546"/>
                <a:ext cx="4946629" cy="5115654"/>
              </a:xfrm>
              <a:prstGeom prst="rect">
                <a:avLst/>
              </a:prstGeom>
              <a:blipFill>
                <a:blip r:embed="rId5"/>
                <a:stretch>
                  <a:fillRect l="-1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8" grpId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回顾：谓词逻辑</a:t>
            </a:r>
            <a:r>
              <a:rPr lang="en-US" altLang="zh-CN" sz="4400" dirty="0"/>
              <a:t>-</a:t>
            </a:r>
            <a:r>
              <a:rPr lang="zh-CN" altLang="en-US" sz="4400" dirty="0"/>
              <a:t>自由变量</a:t>
            </a:r>
            <a:endParaRPr lang="en-US" altLang="en-US" sz="4400" dirty="0"/>
          </a:p>
        </p:txBody>
      </p:sp>
      <p:sp>
        <p:nvSpPr>
          <p:cNvPr id="7" name="文本框 6"/>
          <p:cNvSpPr txBox="1"/>
          <p:nvPr/>
        </p:nvSpPr>
        <p:spPr>
          <a:xfrm>
            <a:off x="6211747" y="1318859"/>
            <a:ext cx="1190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00B0F0"/>
                </a:solidFill>
              </a:rPr>
              <a:t>命题：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211747" y="2451996"/>
            <a:ext cx="1528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00B0F0"/>
                </a:solidFill>
              </a:rPr>
              <a:t>计算过程</a:t>
            </a:r>
            <a:r>
              <a:rPr kumimoji="1" lang="zh-CN" altLang="en-US" dirty="0">
                <a:solidFill>
                  <a:srgbClr val="00B0F0"/>
                </a:solidFill>
              </a:rPr>
              <a:t>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96052" y="1318859"/>
            <a:ext cx="1333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00B0F0"/>
                </a:solidFill>
              </a:rPr>
              <a:t>计算规则</a:t>
            </a:r>
            <a:r>
              <a:rPr kumimoji="1" lang="zh-CN" altLang="en-US" b="1" dirty="0">
                <a:solidFill>
                  <a:srgbClr val="00B0F0"/>
                </a:solidFill>
              </a:rPr>
              <a:t>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37" y="1718969"/>
            <a:ext cx="4038600" cy="47498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747" y="1750081"/>
            <a:ext cx="3619500" cy="558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747" y="2852106"/>
            <a:ext cx="4800600" cy="3721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4C55AB3B-6443-3DA9-1535-86C619276EA0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6249908" y="959575"/>
                <a:ext cx="5146040" cy="52548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altLang="en-US" dirty="0"/>
              </a:p>
              <a:p>
                <a:r>
                  <a:rPr lang="en-US" altLang="en-US" dirty="0" err="1">
                    <a:sym typeface="+mn-ea"/>
                  </a:rPr>
                  <a:t>谓词</a:t>
                </a:r>
                <a:r>
                  <a:rPr lang="en-US" altLang="en-US" dirty="0" err="1"/>
                  <a:t>逻辑</a:t>
                </a:r>
                <a:r>
                  <a:rPr lang="en-US" altLang="en-US" dirty="0"/>
                  <a:t> ( Predicate Logic) </a:t>
                </a:r>
                <a:r>
                  <a:rPr lang="en-US" altLang="en-US" dirty="0" err="1"/>
                  <a:t>语法</a:t>
                </a:r>
                <a:endParaRPr lang="en-US" altLang="en-US" dirty="0"/>
              </a:p>
              <a:p>
                <a:pPr marL="0" indent="0">
                  <a:buNone/>
                </a:pPr>
                <a:r>
                  <a:rPr kumimoji="1" lang="en-US" altLang="zh-CN" dirty="0"/>
                  <a:t>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::=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x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|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|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f(E,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…,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E)</a:t>
                </a:r>
              </a:p>
              <a:p>
                <a:pPr marL="0" indent="0">
                  <a:buNone/>
                </a:pPr>
                <a:r>
                  <a:rPr kumimoji="1" lang="en-US" altLang="zh-CN" dirty="0"/>
                  <a:t>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::=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r(E,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…,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E)</a:t>
                </a:r>
                <a:r>
                  <a:rPr kumimoji="1" lang="zh-CN" altLang="en-US" dirty="0"/>
                  <a:t>       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i="1" dirty="0">
                    <a:latin typeface="Cambria Math" panose="02040503050406030204" pitchFamily="18" charset="0"/>
                  </a:rPr>
                  <a:t>P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::=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</a:t>
                </a:r>
              </a:p>
              <a:p>
                <a:pPr marL="0" indent="0">
                  <a:buNone/>
                </a:pPr>
                <a:r>
                  <a:rPr kumimoji="1" lang="zh-CN" altLang="en-US" dirty="0"/>
                  <a:t>      </a:t>
                </a:r>
                <a:r>
                  <a:rPr kumimoji="1" lang="en-US" altLang="zh-CN" dirty="0"/>
                  <a:t>|</a:t>
                </a:r>
                <a14:m>
                  <m:oMath xmlns:m="http://schemas.openxmlformats.org/officeDocument/2006/math">
                    <m:r>
                      <a:rPr kumimoji="1" lang="zh-CN" alt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</m:oMath>
                </a14:m>
                <a:endParaRPr kumimoji="1"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kumimoji="1" lang="zh-CN" altLang="en-US" dirty="0">
                    <a:ea typeface="Cambria Math" panose="02040503050406030204" pitchFamily="18" charset="0"/>
                  </a:rPr>
                  <a:t>      </a:t>
                </a:r>
                <a:r>
                  <a:rPr kumimoji="1" lang="en-US" altLang="zh-CN" dirty="0">
                    <a:ea typeface="Cambria Math" panose="02040503050406030204" pitchFamily="18" charset="0"/>
                  </a:rPr>
                  <a:t>|</a:t>
                </a:r>
                <a:r>
                  <a:rPr kumimoji="1" lang="zh-CN" alt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      </a:t>
                </a:r>
                <a:r>
                  <a:rPr kumimoji="1" lang="en-US" altLang="zh-CN" dirty="0"/>
                  <a:t>|</a:t>
                </a:r>
                <a:r>
                  <a:rPr kumimoji="1" lang="zh-CN" altLang="en-US" dirty="0"/>
                  <a:t> </a:t>
                </a:r>
                <a:r>
                  <a:rPr kumimoji="1" lang="en-US" altLang="zh-CN" i="1" dirty="0">
                    <a:latin typeface="Cambria Math" panose="02040503050406030204" pitchFamily="18" charset="0"/>
                  </a:rPr>
                  <a:t>P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kumimoji="1" lang="zh-CN" altLang="en-US" i="1" dirty="0">
                    <a:latin typeface="Cambria Math" panose="02040503050406030204" pitchFamily="18" charset="0"/>
                  </a:rPr>
                  <a:t> </a:t>
                </a:r>
                <a:r>
                  <a:rPr kumimoji="1" lang="en-US" altLang="zh-CN" i="1" dirty="0">
                    <a:latin typeface="Cambria Math" panose="02040503050406030204" pitchFamily="18" charset="0"/>
                  </a:rPr>
                  <a:t>P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zh-CN" altLang="en-US" dirty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nor/>
                        </m:rPr>
                        <a:rPr kumimoji="1" lang="zh-CN" alt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US" altLang="zh-CN" dirty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kumimoji="1" lang="zh-CN" altLang="en-US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US" altLang="zh-CN" i="1" dirty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m:rPr>
                          <m:nor/>
                        </m:rPr>
                        <a:rPr kumimoji="1" lang="en-US" altLang="zh-CN" i="1" dirty="0"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zh-CN" altLang="en-US" dirty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nor/>
                        </m:rPr>
                        <a:rPr kumimoji="1" lang="zh-CN" alt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US" altLang="zh-CN" dirty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kumimoji="1" lang="zh-CN" altLang="en-US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US" altLang="zh-CN" i="1" dirty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kumimoji="1" lang="en-US" altLang="zh-CN" i="1" dirty="0"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zh-CN" altLang="en-US" dirty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nor/>
                        </m:rPr>
                        <a:rPr kumimoji="1" lang="zh-CN" alt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US" altLang="zh-CN" dirty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kumimoji="1" lang="zh-CN" alt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m:rPr>
                          <m:nor/>
                        </m:rPr>
                        <a:rPr kumimoji="1" lang="en-US" altLang="zh-CN" i="1" dirty="0"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kumimoji="1" lang="zh-CN" altLang="en-US" dirty="0">
                    <a:solidFill>
                      <a:srgbClr val="FF0000"/>
                    </a:solidFill>
                  </a:rPr>
                  <a:t>     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|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kumimoji="1"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kumimoji="1"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kumimoji="1"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kumimoji="1"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kumimoji="1" lang="zh-CN" altLang="en-US" dirty="0">
                    <a:solidFill>
                      <a:srgbClr val="FF0000"/>
                    </a:solidFill>
                  </a:rPr>
                  <a:t>     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|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kumimoji="1"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kumimoji="1"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kumimoji="1"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lang="en-US" altLang="en-US" sz="1800" dirty="0">
                  <a:solidFill>
                    <a:srgbClr val="FF0000"/>
                  </a:solidFill>
                </a:endParaRPr>
              </a:p>
              <a:p>
                <a:pPr lvl="1"/>
                <a:endParaRPr lang="en-US" altLang="en-US" sz="1800" dirty="0"/>
              </a:p>
              <a:p>
                <a:endParaRPr lang="en-US" altLang="en-US" sz="2000" dirty="0"/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4C55AB3B-6443-3DA9-1535-86C619276E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908" y="959575"/>
                <a:ext cx="5146040" cy="5254812"/>
              </a:xfrm>
              <a:prstGeom prst="rect">
                <a:avLst/>
              </a:prstGeom>
              <a:blipFill>
                <a:blip r:embed="rId5"/>
                <a:stretch>
                  <a:fillRect l="-12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1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回顾：谓词逻辑</a:t>
            </a:r>
            <a:r>
              <a:rPr lang="en-US" altLang="zh-CN" sz="4400" dirty="0"/>
              <a:t>-</a:t>
            </a:r>
            <a:r>
              <a:rPr lang="zh-CN" altLang="en-US" sz="4400" dirty="0"/>
              <a:t>替换</a:t>
            </a:r>
            <a:endParaRPr lang="en-US" altLang="en-US" sz="4400" dirty="0"/>
          </a:p>
        </p:txBody>
      </p:sp>
      <p:sp>
        <p:nvSpPr>
          <p:cNvPr id="9" name="文本框 8"/>
          <p:cNvSpPr txBox="1"/>
          <p:nvPr/>
        </p:nvSpPr>
        <p:spPr>
          <a:xfrm>
            <a:off x="796052" y="1318859"/>
            <a:ext cx="1333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00B0F0"/>
                </a:solidFill>
              </a:rPr>
              <a:t>替换规则</a:t>
            </a:r>
            <a:r>
              <a:rPr kumimoji="1" lang="zh-CN" altLang="en-US" b="1" dirty="0">
                <a:solidFill>
                  <a:srgbClr val="00B0F0"/>
                </a:solidFill>
              </a:rPr>
              <a:t>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54" y="1750081"/>
            <a:ext cx="5295900" cy="4533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078" y="1176062"/>
            <a:ext cx="4429244" cy="51079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E648151-B555-B221-D349-2C456EFC32ED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6361606" y="801594"/>
                <a:ext cx="5146040" cy="52548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altLang="en-US" dirty="0"/>
              </a:p>
              <a:p>
                <a:r>
                  <a:rPr lang="en-US" altLang="en-US" dirty="0" err="1">
                    <a:sym typeface="+mn-ea"/>
                  </a:rPr>
                  <a:t>谓词</a:t>
                </a:r>
                <a:r>
                  <a:rPr lang="en-US" altLang="en-US" dirty="0" err="1"/>
                  <a:t>逻辑</a:t>
                </a:r>
                <a:r>
                  <a:rPr lang="en-US" altLang="en-US" dirty="0"/>
                  <a:t> ( Predicate Logic) </a:t>
                </a:r>
                <a:r>
                  <a:rPr lang="en-US" altLang="en-US" dirty="0" err="1"/>
                  <a:t>语法</a:t>
                </a:r>
                <a:endParaRPr lang="en-US" altLang="en-US" dirty="0"/>
              </a:p>
              <a:p>
                <a:pPr marL="0" indent="0">
                  <a:buNone/>
                </a:pPr>
                <a:r>
                  <a:rPr kumimoji="1" lang="en-US" altLang="zh-CN" dirty="0"/>
                  <a:t>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::=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x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|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|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f(E,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…,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E)</a:t>
                </a:r>
              </a:p>
              <a:p>
                <a:pPr marL="0" indent="0">
                  <a:buNone/>
                </a:pPr>
                <a:r>
                  <a:rPr kumimoji="1" lang="en-US" altLang="zh-CN" dirty="0"/>
                  <a:t>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::=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r(E,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…,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E)</a:t>
                </a:r>
                <a:r>
                  <a:rPr kumimoji="1" lang="zh-CN" altLang="en-US" dirty="0"/>
                  <a:t>       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i="1" dirty="0">
                    <a:latin typeface="Cambria Math" panose="02040503050406030204" pitchFamily="18" charset="0"/>
                  </a:rPr>
                  <a:t>P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::=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</a:t>
                </a:r>
              </a:p>
              <a:p>
                <a:pPr marL="0" indent="0">
                  <a:buNone/>
                </a:pPr>
                <a:r>
                  <a:rPr kumimoji="1" lang="zh-CN" altLang="en-US" dirty="0"/>
                  <a:t>      </a:t>
                </a:r>
                <a:r>
                  <a:rPr kumimoji="1" lang="en-US" altLang="zh-CN" dirty="0"/>
                  <a:t>|</a:t>
                </a:r>
                <a14:m>
                  <m:oMath xmlns:m="http://schemas.openxmlformats.org/officeDocument/2006/math">
                    <m:r>
                      <a:rPr kumimoji="1" lang="zh-CN" alt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</m:oMath>
                </a14:m>
                <a:endParaRPr kumimoji="1"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kumimoji="1" lang="zh-CN" altLang="en-US" dirty="0">
                    <a:ea typeface="Cambria Math" panose="02040503050406030204" pitchFamily="18" charset="0"/>
                  </a:rPr>
                  <a:t>      </a:t>
                </a:r>
                <a:r>
                  <a:rPr kumimoji="1" lang="en-US" altLang="zh-CN" dirty="0">
                    <a:ea typeface="Cambria Math" panose="02040503050406030204" pitchFamily="18" charset="0"/>
                  </a:rPr>
                  <a:t>|</a:t>
                </a:r>
                <a:r>
                  <a:rPr kumimoji="1" lang="zh-CN" alt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      </a:t>
                </a:r>
                <a:r>
                  <a:rPr kumimoji="1" lang="en-US" altLang="zh-CN" dirty="0"/>
                  <a:t>|</a:t>
                </a:r>
                <a:r>
                  <a:rPr kumimoji="1" lang="zh-CN" altLang="en-US" dirty="0"/>
                  <a:t> </a:t>
                </a:r>
                <a:r>
                  <a:rPr kumimoji="1" lang="en-US" altLang="zh-CN" i="1" dirty="0">
                    <a:latin typeface="Cambria Math" panose="02040503050406030204" pitchFamily="18" charset="0"/>
                  </a:rPr>
                  <a:t>P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kumimoji="1" lang="zh-CN" altLang="en-US" i="1" dirty="0">
                    <a:latin typeface="Cambria Math" panose="02040503050406030204" pitchFamily="18" charset="0"/>
                  </a:rPr>
                  <a:t> </a:t>
                </a:r>
                <a:r>
                  <a:rPr kumimoji="1" lang="en-US" altLang="zh-CN" i="1" dirty="0">
                    <a:latin typeface="Cambria Math" panose="02040503050406030204" pitchFamily="18" charset="0"/>
                  </a:rPr>
                  <a:t>P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zh-CN" altLang="en-US" dirty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nor/>
                        </m:rPr>
                        <a:rPr kumimoji="1" lang="zh-CN" alt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US" altLang="zh-CN" dirty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kumimoji="1" lang="zh-CN" altLang="en-US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US" altLang="zh-CN" i="1" dirty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m:rPr>
                          <m:nor/>
                        </m:rPr>
                        <a:rPr kumimoji="1" lang="en-US" altLang="zh-CN" i="1" dirty="0"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zh-CN" altLang="en-US" dirty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nor/>
                        </m:rPr>
                        <a:rPr kumimoji="1" lang="zh-CN" alt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US" altLang="zh-CN" dirty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kumimoji="1" lang="zh-CN" altLang="en-US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US" altLang="zh-CN" i="1" dirty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kumimoji="1" lang="en-US" altLang="zh-CN" i="1" dirty="0"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zh-CN" altLang="en-US" dirty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nor/>
                        </m:rPr>
                        <a:rPr kumimoji="1" lang="zh-CN" alt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US" altLang="zh-CN" dirty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kumimoji="1" lang="zh-CN" alt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m:rPr>
                          <m:nor/>
                        </m:rPr>
                        <a:rPr kumimoji="1" lang="en-US" altLang="zh-CN" i="1" dirty="0"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kumimoji="1" lang="zh-CN" altLang="en-US" dirty="0">
                    <a:solidFill>
                      <a:srgbClr val="FF0000"/>
                    </a:solidFill>
                  </a:rPr>
                  <a:t>     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|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kumimoji="1"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kumimoji="1"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kumimoji="1"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kumimoji="1"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kumimoji="1" lang="zh-CN" altLang="en-US" dirty="0">
                    <a:solidFill>
                      <a:srgbClr val="FF0000"/>
                    </a:solidFill>
                  </a:rPr>
                  <a:t>     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|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kumimoji="1"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kumimoji="1"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kumimoji="1"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lang="en-US" altLang="en-US" sz="1800" dirty="0">
                  <a:solidFill>
                    <a:srgbClr val="FF0000"/>
                  </a:solidFill>
                </a:endParaRPr>
              </a:p>
              <a:p>
                <a:pPr lvl="1"/>
                <a:endParaRPr lang="en-US" altLang="en-US" sz="1800" dirty="0"/>
              </a:p>
              <a:p>
                <a:endParaRPr lang="en-US" altLang="en-US" sz="20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E648151-B555-B221-D349-2C456EFC32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606" y="801594"/>
                <a:ext cx="5146040" cy="5254812"/>
              </a:xfrm>
              <a:prstGeom prst="rect">
                <a:avLst/>
              </a:prstGeom>
              <a:blipFill>
                <a:blip r:embed="rId4"/>
                <a:stretch>
                  <a:fillRect l="-14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回顾：谓词逻辑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74" y="2368946"/>
            <a:ext cx="7492871" cy="43339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073" y="2386276"/>
            <a:ext cx="2805690" cy="215822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8560" y="4671174"/>
            <a:ext cx="3810666" cy="19152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21EC0A1-0B9C-544D-CFE7-47AAA38282E3}"/>
                  </a:ext>
                </a:extLst>
              </p:cNvPr>
              <p:cNvSpPr txBox="1"/>
              <p:nvPr/>
            </p:nvSpPr>
            <p:spPr>
              <a:xfrm>
                <a:off x="3048468" y="1401573"/>
                <a:ext cx="609506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⊢</m:t>
                      </m:r>
                      <m:r>
                        <a:rPr kumimoji="1" lang="en-US" altLang="zh-CN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∃</m:t>
                      </m:r>
                      <m:r>
                        <a:rPr kumimoji="1" lang="en-US" altLang="zh-CN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.(</m:t>
                      </m:r>
                      <m:r>
                        <a:rPr kumimoji="1" lang="en-US" altLang="zh-CN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zh-CN" altLang="en-US" sz="2800" i="1" ker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kumimoji="1"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kumimoji="1" lang="zh-CN" altLang="en-US" sz="2800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kumimoji="1" lang="en-US" altLang="zh-CN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zh-CN" altLang="en-US" sz="2800" i="1" ker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kumimoji="1"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21EC0A1-0B9C-544D-CFE7-47AAA3828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468" y="1401573"/>
                <a:ext cx="6095064" cy="523220"/>
              </a:xfrm>
              <a:prstGeom prst="rect">
                <a:avLst/>
              </a:prstGeom>
              <a:blipFill>
                <a:blip r:embed="rId5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回顾：谓词逻辑</a:t>
            </a:r>
          </a:p>
        </p:txBody>
      </p:sp>
      <p:cxnSp>
        <p:nvCxnSpPr>
          <p:cNvPr id="28" name="直线连接符 3"/>
          <p:cNvCxnSpPr/>
          <p:nvPr/>
        </p:nvCxnSpPr>
        <p:spPr>
          <a:xfrm>
            <a:off x="4466541" y="5347232"/>
            <a:ext cx="40860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4603461" y="5497240"/>
                <a:ext cx="419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⊢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∃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.(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zh-CN" altLang="en-US" i="1" ker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zh-CN" altLang="en-US" i="1" ker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461" y="5497240"/>
                <a:ext cx="4191000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8" t="-12" r="8" b="1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7998991" y="5127908"/>
                <a:ext cx="1828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991" y="5127908"/>
                <a:ext cx="1828800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29" t="-77" r="29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cxnSp>
        <p:nvCxnSpPr>
          <p:cNvPr id="31" name="直线连接符 9"/>
          <p:cNvCxnSpPr/>
          <p:nvPr/>
        </p:nvCxnSpPr>
        <p:spPr>
          <a:xfrm>
            <a:off x="4437778" y="4808988"/>
            <a:ext cx="4114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11"/>
          <p:cNvCxnSpPr>
            <a:endCxn id="34" idx="1"/>
          </p:cNvCxnSpPr>
          <p:nvPr/>
        </p:nvCxnSpPr>
        <p:spPr>
          <a:xfrm>
            <a:off x="246062" y="4209339"/>
            <a:ext cx="11114223" cy="474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7998991" y="4541722"/>
                <a:ext cx="1828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991" y="4541722"/>
                <a:ext cx="1828800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29" t="-55" r="29" b="1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11360285" y="4072157"/>
                <a:ext cx="8747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0285" y="4072157"/>
                <a:ext cx="874712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15" t="-145" r="52" b="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4569993" y="4894149"/>
                <a:ext cx="419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∃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.(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zh-CN" altLang="en-US" i="1" ker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kumimoji="1" lang="el-GR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⊢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zh-CN" altLang="en-US" i="1" ker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9993" y="4894149"/>
                <a:ext cx="4191000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13" t="-55" r="13" b="1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4527261" y="4300757"/>
                <a:ext cx="419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∃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zh-CN" altLang="en-US" i="1" ker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l-GR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⊢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261" y="4300757"/>
                <a:ext cx="4191000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8" t="-145" r="8" b="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2409141" y="3461227"/>
                <a:ext cx="411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∃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zh-CN" altLang="en-US" i="1" ker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l-GR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⊢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)→⊥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141" y="3461227"/>
                <a:ext cx="4114800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14" t="-129" r="14" b="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8212824" y="3421300"/>
                <a:ext cx="4191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∃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zh-CN" altLang="en-US" i="1" ker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⊢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2824" y="3421300"/>
                <a:ext cx="4191000" cy="646331"/>
              </a:xfrm>
              <a:prstGeom prst="rect">
                <a:avLst/>
              </a:prstGeom>
              <a:blipFill rotWithShape="1">
                <a:blip r:embed="rId8"/>
                <a:stretch>
                  <a:fillRect l="-9" t="-86" r="9" b="-64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cxnSp>
        <p:nvCxnSpPr>
          <p:cNvPr id="39" name="直线连接符 24"/>
          <p:cNvCxnSpPr/>
          <p:nvPr/>
        </p:nvCxnSpPr>
        <p:spPr>
          <a:xfrm>
            <a:off x="318782" y="3303359"/>
            <a:ext cx="7894042" cy="94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228600" y="2348615"/>
                <a:ext cx="4343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∃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zh-CN" altLang="en-US" i="1" ker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l-GR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⊢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∃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)→⊥)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348615"/>
                <a:ext cx="4343400" cy="646331"/>
              </a:xfrm>
              <a:prstGeom prst="rect">
                <a:avLst/>
              </a:prstGeom>
              <a:blipFill rotWithShape="1">
                <a:blip r:embed="rId9"/>
                <a:stretch>
                  <a:fillRect t="-60" b="-64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4569991" y="2357791"/>
                <a:ext cx="4343400" cy="639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∃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zh-CN" altLang="en-US" i="1" ker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zh-CN" alt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)→⊥⊢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)→⊥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9991" y="2357791"/>
                <a:ext cx="4343400" cy="639983"/>
              </a:xfrm>
              <a:prstGeom prst="rect">
                <a:avLst/>
              </a:prstGeom>
              <a:blipFill rotWithShape="1">
                <a:blip r:embed="rId10"/>
                <a:stretch>
                  <a:fillRect l="-12" t="-6" r="12" b="-75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cxnSp>
        <p:nvCxnSpPr>
          <p:cNvPr id="42" name="直线连接符 28"/>
          <p:cNvCxnSpPr/>
          <p:nvPr/>
        </p:nvCxnSpPr>
        <p:spPr>
          <a:xfrm>
            <a:off x="228600" y="2216709"/>
            <a:ext cx="4114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连接符 31"/>
          <p:cNvCxnSpPr/>
          <p:nvPr/>
        </p:nvCxnSpPr>
        <p:spPr>
          <a:xfrm>
            <a:off x="8913391" y="2215527"/>
            <a:ext cx="245937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32"/>
          <p:cNvCxnSpPr/>
          <p:nvPr/>
        </p:nvCxnSpPr>
        <p:spPr>
          <a:xfrm>
            <a:off x="8913391" y="3247237"/>
            <a:ext cx="245937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7574117" y="3142839"/>
                <a:ext cx="1828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∃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4117" y="3142839"/>
                <a:ext cx="1828800" cy="369332"/>
              </a:xfrm>
              <a:prstGeom prst="rect">
                <a:avLst/>
              </a:prstGeom>
              <a:blipFill rotWithShape="1">
                <a:blip r:embed="rId11"/>
                <a:stretch>
                  <a:fillRect l="-26" t="-61" r="26" b="1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10883241" y="3113726"/>
                <a:ext cx="1828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3241" y="3113726"/>
                <a:ext cx="1828800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33" t="-87" r="33" b="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/>
              <p:cNvSpPr txBox="1"/>
              <p:nvPr/>
            </p:nvSpPr>
            <p:spPr>
              <a:xfrm>
                <a:off x="8161092" y="2406615"/>
                <a:ext cx="4191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∃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zh-CN" altLang="en-US" i="1" ker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⊢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1092" y="2406615"/>
                <a:ext cx="4191000" cy="646331"/>
              </a:xfrm>
              <a:prstGeom prst="rect">
                <a:avLst/>
              </a:prstGeom>
              <a:blipFill rotWithShape="1">
                <a:blip r:embed="rId13"/>
                <a:stretch>
                  <a:fillRect l="-2" t="-93" r="2" b="-6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10883241" y="2030861"/>
                <a:ext cx="1828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3241" y="2030861"/>
                <a:ext cx="1828800" cy="369332"/>
              </a:xfrm>
              <a:prstGeom prst="rect">
                <a:avLst/>
              </a:prstGeom>
              <a:blipFill rotWithShape="1">
                <a:blip r:embed="rId14"/>
                <a:stretch>
                  <a:fillRect l="-33" t="-35" r="33" b="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cxnSp>
        <p:nvCxnSpPr>
          <p:cNvPr id="53" name="直线连接符 28"/>
          <p:cNvCxnSpPr/>
          <p:nvPr/>
        </p:nvCxnSpPr>
        <p:spPr>
          <a:xfrm>
            <a:off x="4603461" y="2216709"/>
            <a:ext cx="4114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习题回顾课程内容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722" y="1128512"/>
            <a:ext cx="10515599" cy="526092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en-US" dirty="0"/>
          </a:p>
          <a:p>
            <a:pPr marL="457200" indent="-457200">
              <a:buAutoNum type="arabicPeriod"/>
            </a:pPr>
            <a:r>
              <a:rPr lang="en-US" altLang="en-US" sz="3600" dirty="0">
                <a:solidFill>
                  <a:schemeClr val="tx1"/>
                </a:solidFill>
                <a:latin typeface="+mn-ea"/>
              </a:rPr>
              <a:t>课程回顾</a:t>
            </a:r>
            <a:endParaRPr lang="en-US" altLang="en-US" sz="3600" dirty="0">
              <a:solidFill>
                <a:srgbClr val="CC3300"/>
              </a:solidFill>
              <a:latin typeface="+mn-ea"/>
            </a:endParaRPr>
          </a:p>
          <a:p>
            <a:pPr marL="457200" indent="-457200">
              <a:buAutoNum type="arabicPeriod"/>
            </a:pPr>
            <a:r>
              <a:rPr lang="en-US" altLang="en-US" sz="3600" dirty="0" err="1">
                <a:solidFill>
                  <a:schemeClr val="tx1"/>
                </a:solidFill>
                <a:latin typeface="+mn-ea"/>
              </a:rPr>
              <a:t>谓词逻辑回顾</a:t>
            </a:r>
            <a:endParaRPr lang="en-US" altLang="en-US" sz="3600" dirty="0">
              <a:solidFill>
                <a:schemeClr val="tx1"/>
              </a:solidFill>
              <a:latin typeface="+mn-ea"/>
            </a:endParaRPr>
          </a:p>
          <a:p>
            <a:pPr marL="457200" indent="-457200">
              <a:buAutoNum type="arabicPeriod"/>
            </a:pPr>
            <a:r>
              <a:rPr lang="en-US" altLang="en-US" sz="3600" dirty="0" err="1">
                <a:solidFill>
                  <a:srgbClr val="FF0000"/>
                </a:solidFill>
                <a:latin typeface="+mn-ea"/>
              </a:rPr>
              <a:t>EUF理论回顾</a:t>
            </a:r>
            <a:endParaRPr lang="en-US" altLang="en-US" sz="3600" dirty="0">
              <a:solidFill>
                <a:srgbClr val="FF0000"/>
              </a:solidFill>
              <a:latin typeface="+mn-ea"/>
            </a:endParaRPr>
          </a:p>
          <a:p>
            <a:pPr marL="457200" indent="-457200">
              <a:buFont typeface="Arial" panose="020B0604020202090204" pitchFamily="34" charset="0"/>
              <a:buAutoNum type="arabicPeriod"/>
            </a:pPr>
            <a:r>
              <a:rPr lang="en-US" altLang="en-US" sz="3600" dirty="0" err="1">
                <a:solidFill>
                  <a:schemeClr val="tx1"/>
                </a:solidFill>
              </a:rPr>
              <a:t>线性算数理论</a:t>
            </a:r>
            <a:r>
              <a:rPr lang="zh-CN" altLang="en-US" sz="3600" dirty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chemeClr val="tx1"/>
                </a:solidFill>
              </a:rPr>
              <a:t>(LA</a:t>
            </a:r>
            <a:r>
              <a:rPr lang="zh-CN" altLang="en-US" sz="3600" dirty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chemeClr val="tx1"/>
                </a:solidFill>
              </a:rPr>
              <a:t>Theory)</a:t>
            </a:r>
            <a:endParaRPr lang="en-US" altLang="en-US" sz="3600" dirty="0">
              <a:solidFill>
                <a:srgbClr val="FF0000"/>
              </a:solidFill>
              <a:latin typeface="+mn-ea"/>
            </a:endParaRPr>
          </a:p>
          <a:p>
            <a:pPr marL="457200" indent="-457200">
              <a:buAutoNum type="arabicPeriod"/>
            </a:pPr>
            <a:r>
              <a:rPr lang="en-US" altLang="en-US" sz="3600" dirty="0">
                <a:latin typeface="+mn-ea"/>
              </a:rPr>
              <a:t>疑问解答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回顾：EUF理论回顾</a:t>
            </a:r>
            <a:r>
              <a:rPr lang="en-US" altLang="zh-CN" sz="4400" dirty="0" err="1"/>
              <a:t>-SMT</a:t>
            </a:r>
            <a:endParaRPr lang="en-US" altLang="en-US" sz="4400" dirty="0"/>
          </a:p>
        </p:txBody>
      </p:sp>
      <p:sp>
        <p:nvSpPr>
          <p:cNvPr id="9" name="文本框 8"/>
          <p:cNvSpPr txBox="1"/>
          <p:nvPr/>
        </p:nvSpPr>
        <p:spPr>
          <a:xfrm>
            <a:off x="1536912" y="1480641"/>
            <a:ext cx="4201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一般性模理论概念：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536912" y="2166395"/>
            <a:ext cx="8588415" cy="1879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GB" altLang="zh-CN" sz="2000" dirty="0"/>
              <a:t>SAT</a:t>
            </a:r>
            <a:r>
              <a:rPr kumimoji="1" lang="zh-CN" altLang="en-US" sz="2000" dirty="0"/>
              <a:t>问题在实际问题的表达能力上局限性比较大，所以对</a:t>
            </a:r>
            <a:r>
              <a:rPr kumimoji="1" lang="en-GB" altLang="zh-CN" sz="2000" dirty="0"/>
              <a:t>SAT</a:t>
            </a:r>
            <a:r>
              <a:rPr kumimoji="1" lang="zh-CN" altLang="en-US" sz="2000" dirty="0"/>
              <a:t>问题进行了扩展，通过把</a:t>
            </a:r>
            <a:r>
              <a:rPr kumimoji="1" lang="en-GB" altLang="zh-CN" sz="2000" dirty="0"/>
              <a:t>SAT</a:t>
            </a:r>
            <a:r>
              <a:rPr kumimoji="1" lang="zh-CN" altLang="en-US" sz="2000" dirty="0"/>
              <a:t>问题与谓词逻辑或者说一阶逻辑结合，生成了一个新的理论，即可满足性模理论</a:t>
            </a:r>
            <a:r>
              <a:rPr kumimoji="1" lang="en-US" altLang="zh-CN" sz="2000" dirty="0"/>
              <a:t>(</a:t>
            </a:r>
            <a:r>
              <a:rPr kumimoji="1" lang="en-GB" altLang="zh-CN" sz="2000" dirty="0" err="1"/>
              <a:t>satisfiablity</a:t>
            </a:r>
            <a:r>
              <a:rPr kumimoji="1" lang="en-GB" altLang="zh-CN" sz="2000" dirty="0"/>
              <a:t> modulo theory), </a:t>
            </a:r>
            <a:r>
              <a:rPr kumimoji="1" lang="zh-CN" altLang="en-US" sz="2000" dirty="0"/>
              <a:t>简称</a:t>
            </a:r>
            <a:r>
              <a:rPr kumimoji="1" lang="en-GB" altLang="zh-CN" sz="2000" dirty="0"/>
              <a:t>SMT</a:t>
            </a:r>
            <a:r>
              <a:rPr kumimoji="1" lang="zh-CN" altLang="en-GB" sz="2000" dirty="0"/>
              <a:t>。</a:t>
            </a:r>
            <a:r>
              <a:rPr kumimoji="1" lang="zh-CN" altLang="en-US" sz="2000" dirty="0"/>
              <a:t>而</a:t>
            </a:r>
            <a:r>
              <a:rPr kumimoji="1" lang="en-GB" altLang="zh-CN" sz="2000" dirty="0"/>
              <a:t>SMT</a:t>
            </a:r>
            <a:r>
              <a:rPr kumimoji="1" lang="zh-CN" altLang="en-US" sz="2000" dirty="0"/>
              <a:t>问题即是判断</a:t>
            </a:r>
            <a:r>
              <a:rPr kumimoji="1" lang="en-GB" altLang="zh-CN" sz="2000" dirty="0"/>
              <a:t>SMT</a:t>
            </a:r>
            <a:r>
              <a:rPr kumimoji="1" lang="zh-CN" altLang="en-US" sz="2000" dirty="0"/>
              <a:t>是否可满足问题。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360" y="4498615"/>
            <a:ext cx="6740324" cy="175748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习题回顾课程内容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722" y="1128512"/>
            <a:ext cx="10515599" cy="526092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en-US" dirty="0"/>
          </a:p>
          <a:p>
            <a:pPr marL="457200" indent="-457200">
              <a:buAutoNum type="arabicPeriod"/>
            </a:pPr>
            <a:r>
              <a:rPr lang="en-US" altLang="en-US" sz="4000" dirty="0">
                <a:solidFill>
                  <a:srgbClr val="CC3300"/>
                </a:solidFill>
              </a:rPr>
              <a:t>课程回顾</a:t>
            </a:r>
          </a:p>
          <a:p>
            <a:pPr marL="457200" indent="-457200">
              <a:buAutoNum type="arabicPeriod"/>
            </a:pPr>
            <a:r>
              <a:rPr lang="en-US" altLang="en-US" sz="4000" dirty="0" err="1"/>
              <a:t>谓词逻辑回顾</a:t>
            </a:r>
            <a:endParaRPr lang="en-US" altLang="en-US" sz="4000" dirty="0"/>
          </a:p>
          <a:p>
            <a:pPr marL="457200" indent="-457200">
              <a:buAutoNum type="arabicPeriod"/>
            </a:pPr>
            <a:r>
              <a:rPr lang="en-US" altLang="en-US" sz="4000" dirty="0" err="1"/>
              <a:t>EUF理论回顾</a:t>
            </a:r>
            <a:endParaRPr lang="en-US" altLang="en-US" sz="4000" dirty="0"/>
          </a:p>
          <a:p>
            <a:pPr marL="457200" indent="-457200">
              <a:buFont typeface="Arial" panose="020B0604020202090204" pitchFamily="34" charset="0"/>
              <a:buAutoNum type="arabicPeriod"/>
            </a:pPr>
            <a:r>
              <a:rPr lang="en-US" altLang="en-US" sz="4000" dirty="0" err="1">
                <a:solidFill>
                  <a:schemeClr val="tx1"/>
                </a:solidFill>
              </a:rPr>
              <a:t>线性算数理论</a:t>
            </a:r>
            <a:r>
              <a:rPr lang="zh-CN" altLang="en-US" sz="4000" dirty="0">
                <a:solidFill>
                  <a:schemeClr val="tx1"/>
                </a:solidFill>
              </a:rPr>
              <a:t> </a:t>
            </a:r>
            <a:r>
              <a:rPr lang="en-US" altLang="zh-CN" sz="4000" dirty="0">
                <a:solidFill>
                  <a:schemeClr val="tx1"/>
                </a:solidFill>
              </a:rPr>
              <a:t>(LA</a:t>
            </a:r>
            <a:r>
              <a:rPr lang="zh-CN" altLang="en-US" sz="4000" dirty="0">
                <a:solidFill>
                  <a:schemeClr val="tx1"/>
                </a:solidFill>
              </a:rPr>
              <a:t> </a:t>
            </a:r>
            <a:r>
              <a:rPr lang="en-US" altLang="zh-CN" sz="4000" dirty="0">
                <a:solidFill>
                  <a:schemeClr val="tx1"/>
                </a:solidFill>
              </a:rPr>
              <a:t>Theory)</a:t>
            </a:r>
            <a:endParaRPr lang="en-US" altLang="en-US" sz="4000" dirty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en-US" altLang="en-US" sz="4000" dirty="0"/>
              <a:t>疑问解答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回顾：EUF理论回顾</a:t>
            </a:r>
            <a:r>
              <a:rPr lang="en-US" altLang="zh-CN" sz="4400" dirty="0"/>
              <a:t>-</a:t>
            </a:r>
            <a:r>
              <a:rPr lang="zh-CN" altLang="en-US" sz="4400" dirty="0"/>
              <a:t>等式</a:t>
            </a:r>
            <a:endParaRPr lang="en-US" altLang="en-US" sz="4400" dirty="0"/>
          </a:p>
        </p:txBody>
      </p:sp>
      <p:sp>
        <p:nvSpPr>
          <p:cNvPr id="5" name="文本框 4"/>
          <p:cNvSpPr txBox="1"/>
          <p:nvPr/>
        </p:nvSpPr>
        <p:spPr>
          <a:xfrm>
            <a:off x="1536912" y="1845488"/>
            <a:ext cx="4201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等式理论语法规则：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820" y="2368331"/>
            <a:ext cx="2832100" cy="1485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009CB91-8E49-A482-5B3B-E5AF2DA29AE4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6321943" y="1092189"/>
                <a:ext cx="5146040" cy="52548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altLang="en-US" dirty="0"/>
              </a:p>
              <a:p>
                <a:r>
                  <a:rPr lang="en-US" altLang="en-US" dirty="0" err="1">
                    <a:sym typeface="+mn-ea"/>
                  </a:rPr>
                  <a:t>谓词</a:t>
                </a:r>
                <a:r>
                  <a:rPr lang="en-US" altLang="en-US" dirty="0" err="1"/>
                  <a:t>逻辑</a:t>
                </a:r>
                <a:r>
                  <a:rPr lang="en-US" altLang="en-US" dirty="0"/>
                  <a:t> ( Predicate Logic) </a:t>
                </a:r>
                <a:r>
                  <a:rPr lang="en-US" altLang="en-US" dirty="0" err="1"/>
                  <a:t>语法</a:t>
                </a:r>
                <a:endParaRPr lang="en-US" altLang="en-US" dirty="0"/>
              </a:p>
              <a:p>
                <a:pPr marL="0" indent="0">
                  <a:buNone/>
                </a:pPr>
                <a:r>
                  <a:rPr kumimoji="1" lang="en-US" altLang="zh-CN" dirty="0"/>
                  <a:t>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::=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x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|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|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f(E,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…,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E)</a:t>
                </a:r>
              </a:p>
              <a:p>
                <a:pPr marL="0" indent="0">
                  <a:buNone/>
                </a:pPr>
                <a:r>
                  <a:rPr kumimoji="1" lang="en-US" altLang="zh-CN" dirty="0"/>
                  <a:t>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::=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r(E,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…,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E)</a:t>
                </a:r>
                <a:r>
                  <a:rPr kumimoji="1" lang="zh-CN" altLang="en-US" dirty="0"/>
                  <a:t>       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i="1" dirty="0">
                    <a:latin typeface="Cambria Math" panose="02040503050406030204" pitchFamily="18" charset="0"/>
                  </a:rPr>
                  <a:t>P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::=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</a:t>
                </a:r>
              </a:p>
              <a:p>
                <a:pPr marL="0" indent="0">
                  <a:buNone/>
                </a:pPr>
                <a:r>
                  <a:rPr kumimoji="1" lang="zh-CN" altLang="en-US" dirty="0"/>
                  <a:t>      </a:t>
                </a:r>
                <a:r>
                  <a:rPr kumimoji="1" lang="en-US" altLang="zh-CN" dirty="0"/>
                  <a:t>|</a:t>
                </a:r>
                <a14:m>
                  <m:oMath xmlns:m="http://schemas.openxmlformats.org/officeDocument/2006/math">
                    <m:r>
                      <a:rPr kumimoji="1" lang="zh-CN" alt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</m:oMath>
                </a14:m>
                <a:endParaRPr kumimoji="1"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kumimoji="1" lang="zh-CN" altLang="en-US" dirty="0">
                    <a:ea typeface="Cambria Math" panose="02040503050406030204" pitchFamily="18" charset="0"/>
                  </a:rPr>
                  <a:t>      </a:t>
                </a:r>
                <a:r>
                  <a:rPr kumimoji="1" lang="en-US" altLang="zh-CN" dirty="0">
                    <a:ea typeface="Cambria Math" panose="02040503050406030204" pitchFamily="18" charset="0"/>
                  </a:rPr>
                  <a:t>|</a:t>
                </a:r>
                <a:r>
                  <a:rPr kumimoji="1" lang="zh-CN" alt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      </a:t>
                </a:r>
                <a:r>
                  <a:rPr kumimoji="1" lang="en-US" altLang="zh-CN" dirty="0"/>
                  <a:t>|</a:t>
                </a:r>
                <a:r>
                  <a:rPr kumimoji="1" lang="zh-CN" altLang="en-US" dirty="0"/>
                  <a:t> </a:t>
                </a:r>
                <a:r>
                  <a:rPr kumimoji="1" lang="en-US" altLang="zh-CN" i="1" dirty="0">
                    <a:latin typeface="Cambria Math" panose="02040503050406030204" pitchFamily="18" charset="0"/>
                  </a:rPr>
                  <a:t>P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kumimoji="1" lang="zh-CN" altLang="en-US" i="1" dirty="0">
                    <a:latin typeface="Cambria Math" panose="02040503050406030204" pitchFamily="18" charset="0"/>
                  </a:rPr>
                  <a:t> </a:t>
                </a:r>
                <a:r>
                  <a:rPr kumimoji="1" lang="en-US" altLang="zh-CN" i="1" dirty="0">
                    <a:latin typeface="Cambria Math" panose="02040503050406030204" pitchFamily="18" charset="0"/>
                  </a:rPr>
                  <a:t>P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zh-CN" altLang="en-US" dirty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nor/>
                        </m:rPr>
                        <a:rPr kumimoji="1" lang="zh-CN" alt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US" altLang="zh-CN" dirty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kumimoji="1" lang="zh-CN" altLang="en-US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US" altLang="zh-CN" i="1" dirty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m:rPr>
                          <m:nor/>
                        </m:rPr>
                        <a:rPr kumimoji="1" lang="en-US" altLang="zh-CN" i="1" dirty="0"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zh-CN" altLang="en-US" dirty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nor/>
                        </m:rPr>
                        <a:rPr kumimoji="1" lang="zh-CN" alt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US" altLang="zh-CN" dirty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kumimoji="1" lang="zh-CN" altLang="en-US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US" altLang="zh-CN" i="1" dirty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kumimoji="1" lang="en-US" altLang="zh-CN" i="1" dirty="0"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zh-CN" altLang="en-US" dirty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nor/>
                        </m:rPr>
                        <a:rPr kumimoji="1" lang="zh-CN" alt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US" altLang="zh-CN" dirty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kumimoji="1" lang="zh-CN" alt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m:rPr>
                          <m:nor/>
                        </m:rPr>
                        <a:rPr kumimoji="1" lang="en-US" altLang="zh-CN" i="1" dirty="0"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kumimoji="1" lang="zh-CN" altLang="en-US" dirty="0">
                    <a:solidFill>
                      <a:srgbClr val="FF0000"/>
                    </a:solidFill>
                  </a:rPr>
                  <a:t>     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|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kumimoji="1"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kumimoji="1"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kumimoji="1"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kumimoji="1"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kumimoji="1" lang="zh-CN" altLang="en-US" dirty="0">
                    <a:solidFill>
                      <a:srgbClr val="FF0000"/>
                    </a:solidFill>
                  </a:rPr>
                  <a:t>     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|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kumimoji="1"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kumimoji="1"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kumimoji="1"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lang="en-US" altLang="en-US" sz="1800" dirty="0">
                  <a:solidFill>
                    <a:srgbClr val="FF0000"/>
                  </a:solidFill>
                </a:endParaRPr>
              </a:p>
              <a:p>
                <a:pPr lvl="1"/>
                <a:endParaRPr lang="en-US" altLang="en-US" sz="1800" dirty="0"/>
              </a:p>
              <a:p>
                <a:endParaRPr lang="en-US" altLang="en-US" sz="20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009CB91-8E49-A482-5B3B-E5AF2DA29A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943" y="1092189"/>
                <a:ext cx="5146040" cy="5254812"/>
              </a:xfrm>
              <a:prstGeom prst="rect">
                <a:avLst/>
              </a:prstGeom>
              <a:blipFill>
                <a:blip r:embed="rId3"/>
                <a:stretch>
                  <a:fillRect l="-12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10CCC6A-FEF7-7EA2-8D16-791174CF9E4A}"/>
                  </a:ext>
                </a:extLst>
              </p:cNvPr>
              <p:cNvSpPr txBox="1"/>
              <p:nvPr/>
            </p:nvSpPr>
            <p:spPr>
              <a:xfrm>
                <a:off x="1536820" y="5011193"/>
                <a:ext cx="25527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∧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∧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!=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1" lang="zh-CN" altLang="en-US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10CCC6A-FEF7-7EA2-8D16-791174CF9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820" y="5011193"/>
                <a:ext cx="2552736" cy="369332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回顾：EUF理论回顾</a:t>
            </a:r>
            <a:r>
              <a:rPr lang="en-US" altLang="zh-CN" sz="4400" dirty="0"/>
              <a:t>-</a:t>
            </a:r>
            <a:r>
              <a:rPr lang="zh-CN" altLang="en-US" sz="4400" dirty="0"/>
              <a:t>未解释函数</a:t>
            </a:r>
            <a:endParaRPr lang="en-US" altLang="en-US" sz="4400" dirty="0"/>
          </a:p>
        </p:txBody>
      </p:sp>
      <p:sp>
        <p:nvSpPr>
          <p:cNvPr id="5" name="文本框 4"/>
          <p:cNvSpPr txBox="1"/>
          <p:nvPr/>
        </p:nvSpPr>
        <p:spPr>
          <a:xfrm>
            <a:off x="842431" y="1809523"/>
            <a:ext cx="4201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等式理论定义：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22" y="2659546"/>
            <a:ext cx="2832100" cy="14859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350" y="2648820"/>
            <a:ext cx="7302500" cy="2806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139753" y="1809523"/>
            <a:ext cx="4201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未解释函数定义：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B7CBFDB-6737-1AE8-EAF8-74F6FC1E43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384" y="4145446"/>
            <a:ext cx="213026" cy="24143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回顾：EUF理论回顾</a:t>
            </a:r>
            <a:r>
              <a:rPr lang="en-US" altLang="zh-CN" sz="4400" dirty="0"/>
              <a:t>-</a:t>
            </a:r>
            <a:r>
              <a:rPr lang="zh-CN" altLang="en-US" sz="4400" dirty="0"/>
              <a:t>等式与未解释函数</a:t>
            </a:r>
            <a:endParaRPr lang="en-US" altLang="en-US" sz="4400" dirty="0"/>
          </a:p>
        </p:txBody>
      </p:sp>
      <p:sp>
        <p:nvSpPr>
          <p:cNvPr id="5" name="文本框 4"/>
          <p:cNvSpPr txBox="1"/>
          <p:nvPr/>
        </p:nvSpPr>
        <p:spPr>
          <a:xfrm>
            <a:off x="992902" y="1959994"/>
            <a:ext cx="4201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等式与未解释函数定义：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902" y="2589352"/>
            <a:ext cx="3764293" cy="178543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回顾：EUF理论回顾</a:t>
            </a:r>
            <a:endParaRPr lang="en-US" altLang="en-US" sz="4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480722" y="1558881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SimHei" panose="02010609060101010101" pitchFamily="49" charset="-122"/>
                <a:ea typeface="SimHei" panose="02010609060101010101" pitchFamily="49" charset="-122"/>
              </a:rPr>
              <a:t>- </a:t>
            </a:r>
            <a:r>
              <a:rPr kumimoji="1" lang="zh-CN" altLang="en-US" sz="2000" dirty="0">
                <a:latin typeface="SimHei" panose="02010609060101010101" pitchFamily="49" charset="-122"/>
                <a:ea typeface="SimHei" panose="02010609060101010101" pitchFamily="49" charset="-122"/>
              </a:rPr>
              <a:t>什么是未解释函数？</a:t>
            </a:r>
            <a:endParaRPr kumimoji="1" lang="zh-CN" altLang="en-US" sz="2400" dirty="0">
              <a:solidFill>
                <a:srgbClr val="C000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4" name="直线连接符 3"/>
          <p:cNvCxnSpPr/>
          <p:nvPr/>
        </p:nvCxnSpPr>
        <p:spPr>
          <a:xfrm>
            <a:off x="1049323" y="2889011"/>
            <a:ext cx="5257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2116123" y="3059668"/>
                <a:ext cx="3429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…,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123" y="3059668"/>
                <a:ext cx="3429000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9" t="-64" r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230923" y="2690336"/>
                <a:ext cx="1828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𝐶𝑜𝑛𝑔𝑟𝑢𝑒𝑛𝑐𝑒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0923" y="2690336"/>
                <a:ext cx="1828800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17" t="-129" r="17" b="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333862" y="2362200"/>
                <a:ext cx="1828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1′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862" y="2362200"/>
                <a:ext cx="1828800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20" r="20" b="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4474312" y="2362200"/>
                <a:ext cx="1828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𝑒𝑛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312" y="2362200"/>
                <a:ext cx="1828800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6" r="6" b="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2878123" y="2362200"/>
                <a:ext cx="1828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8123" y="2362200"/>
                <a:ext cx="1828800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17" r="17" b="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#1: Program equivalence</a:t>
            </a:r>
            <a:endParaRPr kumimoji="1" lang="zh-CN" altLang="en-US" dirty="0"/>
          </a:p>
        </p:txBody>
      </p:sp>
      <p:sp>
        <p:nvSpPr>
          <p:cNvPr id="6" name="内容占位符 4"/>
          <p:cNvSpPr>
            <a:spLocks noGrp="1"/>
          </p:cNvSpPr>
          <p:nvPr>
            <p:ph idx="1"/>
          </p:nvPr>
        </p:nvSpPr>
        <p:spPr>
          <a:xfrm>
            <a:off x="1905000" y="2057400"/>
            <a:ext cx="4267200" cy="41148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b="1" dirty="0" err="1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int</a:t>
            </a:r>
            <a:r>
              <a:rPr lang="en-US" altLang="zh-CN" sz="2000" b="1" dirty="0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 power3(</a:t>
            </a:r>
            <a:r>
              <a:rPr lang="en-US" altLang="zh-CN" sz="2000" b="1" dirty="0" err="1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int</a:t>
            </a:r>
            <a:r>
              <a:rPr lang="en-US" altLang="zh-CN" sz="2000" b="1" dirty="0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 in){</a:t>
            </a:r>
          </a:p>
          <a:p>
            <a:pPr marL="0" indent="0">
              <a:buNone/>
            </a:pPr>
            <a:r>
              <a:rPr lang="en-US" altLang="zh-CN" sz="2000" b="1" dirty="0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  </a:t>
            </a:r>
            <a:r>
              <a:rPr lang="en-US" altLang="zh-CN" sz="2000" b="1" dirty="0" err="1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int</a:t>
            </a:r>
            <a:r>
              <a:rPr lang="en-US" altLang="zh-CN" sz="2000" b="1" dirty="0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 </a:t>
            </a:r>
            <a:r>
              <a:rPr lang="en-US" altLang="zh-CN" sz="2000" b="1" dirty="0" err="1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i</a:t>
            </a:r>
            <a:r>
              <a:rPr lang="en-US" altLang="zh-CN" sz="2000" b="1" dirty="0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, </a:t>
            </a:r>
            <a:r>
              <a:rPr lang="en-US" altLang="zh-CN" sz="2000" b="1" dirty="0" err="1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out_a</a:t>
            </a:r>
            <a:r>
              <a:rPr lang="en-US" altLang="zh-CN" sz="2000" b="1" dirty="0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CN" sz="2000" b="1" dirty="0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  </a:t>
            </a:r>
            <a:r>
              <a:rPr lang="en-US" altLang="zh-CN" sz="2000" b="1" dirty="0" err="1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out_a</a:t>
            </a:r>
            <a:r>
              <a:rPr lang="en-US" altLang="zh-CN" sz="2000" b="1" dirty="0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 = in;</a:t>
            </a:r>
          </a:p>
          <a:p>
            <a:pPr marL="0" indent="0">
              <a:buNone/>
            </a:pPr>
            <a:r>
              <a:rPr lang="en-US" altLang="zh-CN" sz="2000" b="1" dirty="0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  for(</a:t>
            </a:r>
            <a:r>
              <a:rPr lang="en-US" altLang="zh-CN" sz="2000" b="1" dirty="0" err="1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i</a:t>
            </a:r>
            <a:r>
              <a:rPr lang="en-US" altLang="zh-CN" sz="2000" b="1" dirty="0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 = 0; </a:t>
            </a:r>
            <a:r>
              <a:rPr lang="en-US" altLang="zh-CN" sz="2000" b="1" dirty="0" err="1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i</a:t>
            </a:r>
            <a:r>
              <a:rPr lang="en-US" altLang="zh-CN" sz="2000" b="1" dirty="0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 &lt; 2; </a:t>
            </a:r>
            <a:r>
              <a:rPr lang="en-US" altLang="zh-CN" sz="2000" b="1" dirty="0" err="1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i</a:t>
            </a:r>
            <a:r>
              <a:rPr lang="en-US" altLang="zh-CN" sz="2000" b="1" dirty="0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++)</a:t>
            </a:r>
          </a:p>
          <a:p>
            <a:pPr marL="0" indent="0">
              <a:buNone/>
            </a:pPr>
            <a:r>
              <a:rPr lang="en-US" altLang="zh-CN" sz="2000" b="1" dirty="0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    </a:t>
            </a:r>
            <a:r>
              <a:rPr lang="en-US" altLang="zh-CN" sz="2000" b="1" dirty="0" err="1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out_a</a:t>
            </a:r>
            <a:r>
              <a:rPr lang="en-US" altLang="zh-CN" sz="2000" b="1" dirty="0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 = </a:t>
            </a:r>
            <a:r>
              <a:rPr lang="en-US" altLang="zh-CN" sz="2000" b="1" dirty="0" err="1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out_a</a:t>
            </a:r>
            <a:r>
              <a:rPr lang="en-US" altLang="zh-CN" sz="2000" b="1" dirty="0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 * in;</a:t>
            </a:r>
          </a:p>
          <a:p>
            <a:pPr marL="0" indent="0">
              <a:buNone/>
            </a:pPr>
            <a:r>
              <a:rPr lang="en-US" altLang="zh-CN" sz="2000" b="1" dirty="0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  return </a:t>
            </a:r>
            <a:r>
              <a:rPr lang="en-US" altLang="zh-CN" sz="2000" b="1" dirty="0" err="1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out_a</a:t>
            </a:r>
            <a:r>
              <a:rPr lang="en-US" altLang="zh-CN" sz="2000" b="1" dirty="0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CN" sz="2000" b="1" dirty="0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}</a:t>
            </a:r>
          </a:p>
        </p:txBody>
      </p:sp>
      <p:sp>
        <p:nvSpPr>
          <p:cNvPr id="7" name="内容占位符 4"/>
          <p:cNvSpPr txBox="1"/>
          <p:nvPr/>
        </p:nvSpPr>
        <p:spPr bwMode="auto">
          <a:xfrm>
            <a:off x="6172200" y="2057400"/>
            <a:ext cx="4267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2000" b="1" kern="0" dirty="0" err="1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int</a:t>
            </a:r>
            <a:r>
              <a:rPr lang="en-US" altLang="zh-CN" sz="2000" b="1" kern="0" dirty="0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 power3_new(</a:t>
            </a:r>
            <a:r>
              <a:rPr lang="en-US" altLang="zh-CN" sz="2000" b="1" kern="0" dirty="0" err="1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int</a:t>
            </a:r>
            <a:r>
              <a:rPr lang="en-US" altLang="zh-CN" sz="2000" b="1" kern="0" dirty="0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 in){</a:t>
            </a:r>
          </a:p>
          <a:p>
            <a:pPr marL="0" indent="0">
              <a:buNone/>
            </a:pPr>
            <a:r>
              <a:rPr lang="en-US" altLang="zh-CN" sz="2000" b="1" kern="0" dirty="0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  </a:t>
            </a:r>
            <a:r>
              <a:rPr lang="en-US" altLang="zh-CN" sz="2000" b="1" kern="0" dirty="0" err="1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int</a:t>
            </a:r>
            <a:r>
              <a:rPr lang="en-US" altLang="zh-CN" sz="2000" b="1" kern="0" dirty="0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 </a:t>
            </a:r>
            <a:r>
              <a:rPr lang="en-US" altLang="zh-CN" sz="2000" b="1" kern="0" dirty="0" err="1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out_b</a:t>
            </a:r>
            <a:r>
              <a:rPr lang="en-US" altLang="zh-CN" sz="2000" b="1" kern="0" dirty="0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CN" sz="2000" b="1" kern="0" dirty="0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  </a:t>
            </a:r>
            <a:r>
              <a:rPr lang="en-US" altLang="zh-CN" sz="2000" b="1" kern="0" dirty="0" err="1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out_b</a:t>
            </a:r>
            <a:r>
              <a:rPr lang="en-US" altLang="zh-CN" sz="2000" b="1" kern="0" dirty="0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 = (in*in)*in;</a:t>
            </a:r>
          </a:p>
          <a:p>
            <a:pPr marL="0" indent="0">
              <a:buNone/>
            </a:pPr>
            <a:r>
              <a:rPr lang="en-US" altLang="zh-CN" sz="2000" b="1" kern="0" dirty="0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  return </a:t>
            </a:r>
            <a:r>
              <a:rPr lang="en-US" altLang="zh-CN" sz="2000" b="1" kern="0" dirty="0" err="1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out_b</a:t>
            </a:r>
            <a:r>
              <a:rPr lang="en-US" altLang="zh-CN" sz="2000" b="1" kern="0" dirty="0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CN" sz="2000" b="1" u="sng" kern="0" dirty="0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}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114800" y="4800600"/>
            <a:ext cx="44196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这两个程序是等价的。</a:t>
            </a:r>
          </a:p>
          <a:p>
            <a:r>
              <a:rPr kumimoji="1" lang="zh-CN" altLang="en-US" dirty="0"/>
              <a:t>但是应该怎么证明他们是等价的？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3FA892C-8911-FBDE-81F4-9FD70066853A}"/>
              </a:ext>
            </a:extLst>
          </p:cNvPr>
          <p:cNvSpPr txBox="1"/>
          <p:nvPr/>
        </p:nvSpPr>
        <p:spPr>
          <a:xfrm>
            <a:off x="3799248" y="5624314"/>
            <a:ext cx="6095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Courier New" panose="02070409020205090404" pitchFamily="49" charset="0"/>
                <a:cs typeface="Courier New" panose="02070409020205090404" pitchFamily="49" charset="0"/>
              </a:rPr>
              <a:t>P1/\ P2 -&gt; </a:t>
            </a:r>
            <a:r>
              <a:rPr lang="en-US" altLang="zh-CN" b="1" dirty="0" err="1">
                <a:latin typeface="Courier New" panose="02070409020205090404" pitchFamily="49" charset="0"/>
                <a:cs typeface="Courier New" panose="02070409020205090404" pitchFamily="49" charset="0"/>
              </a:rPr>
              <a:t>out_a</a:t>
            </a:r>
            <a:r>
              <a:rPr lang="en-US" altLang="zh-CN" b="1" dirty="0">
                <a:latin typeface="Courier New" panose="02070409020205090404" pitchFamily="49" charset="0"/>
                <a:cs typeface="Courier New" panose="02070409020205090404" pitchFamily="49" charset="0"/>
              </a:rPr>
              <a:t>=</a:t>
            </a:r>
            <a:r>
              <a:rPr lang="en-US" altLang="zh-CN" b="1" dirty="0" err="1">
                <a:latin typeface="Courier New" panose="02070409020205090404" pitchFamily="49" charset="0"/>
                <a:cs typeface="Courier New" panose="02070409020205090404" pitchFamily="49" charset="0"/>
              </a:rPr>
              <a:t>out_b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#1: Program equivalence</a:t>
            </a:r>
            <a:endParaRPr kumimoji="1" lang="zh-CN" altLang="en-US" dirty="0"/>
          </a:p>
        </p:txBody>
      </p:sp>
      <p:sp>
        <p:nvSpPr>
          <p:cNvPr id="6" name="内容占位符 4"/>
          <p:cNvSpPr>
            <a:spLocks noGrp="1"/>
          </p:cNvSpPr>
          <p:nvPr>
            <p:ph idx="1"/>
          </p:nvPr>
        </p:nvSpPr>
        <p:spPr>
          <a:xfrm>
            <a:off x="1905000" y="2057400"/>
            <a:ext cx="4267200" cy="41148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b="1" dirty="0" err="1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int</a:t>
            </a:r>
            <a:r>
              <a:rPr lang="en-US" altLang="zh-CN" sz="2000" b="1" dirty="0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 power3(</a:t>
            </a:r>
            <a:r>
              <a:rPr lang="en-US" altLang="zh-CN" sz="2000" b="1" dirty="0" err="1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int</a:t>
            </a:r>
            <a:r>
              <a:rPr lang="en-US" altLang="zh-CN" sz="2000" b="1" dirty="0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 in){</a:t>
            </a:r>
          </a:p>
          <a:p>
            <a:pPr marL="0" indent="0">
              <a:buNone/>
            </a:pPr>
            <a:r>
              <a:rPr lang="en-US" altLang="zh-CN" sz="2000" b="1" dirty="0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  </a:t>
            </a:r>
            <a:r>
              <a:rPr lang="en-US" altLang="zh-CN" sz="2000" b="1" dirty="0" err="1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int</a:t>
            </a:r>
            <a:r>
              <a:rPr lang="en-US" altLang="zh-CN" sz="2000" b="1" dirty="0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 </a:t>
            </a:r>
            <a:r>
              <a:rPr lang="en-US" altLang="zh-CN" sz="2000" b="1" dirty="0" err="1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i</a:t>
            </a:r>
            <a:r>
              <a:rPr lang="en-US" altLang="zh-CN" sz="2000" b="1" dirty="0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, </a:t>
            </a:r>
            <a:r>
              <a:rPr lang="en-US" altLang="zh-CN" sz="2000" b="1" dirty="0" err="1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out_a</a:t>
            </a:r>
            <a:r>
              <a:rPr lang="en-US" altLang="zh-CN" sz="2000" b="1" dirty="0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CN" sz="2000" b="1" dirty="0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  out_a_0 = in;</a:t>
            </a:r>
          </a:p>
          <a:p>
            <a:pPr marL="0" indent="0">
              <a:buNone/>
            </a:pPr>
            <a:r>
              <a:rPr lang="en-US" altLang="zh-CN" sz="2000" b="1" dirty="0">
                <a:latin typeface="Courier New" panose="02070409020205090404" pitchFamily="49" charset="0"/>
                <a:cs typeface="Courier New" panose="02070409020205090404" pitchFamily="49" charset="0"/>
              </a:rPr>
              <a:t>  // loop </a:t>
            </a:r>
            <a:r>
              <a:rPr lang="en-US" altLang="zh-CN" sz="2000" b="1" dirty="0" err="1">
                <a:latin typeface="Courier New" panose="02070409020205090404" pitchFamily="49" charset="0"/>
                <a:cs typeface="Courier New" panose="02070409020205090404" pitchFamily="49" charset="0"/>
              </a:rPr>
              <a:t>unrool</a:t>
            </a:r>
            <a:r>
              <a:rPr lang="en-US" altLang="zh-CN" sz="2000" b="1" dirty="0">
                <a:latin typeface="Courier New" panose="02070409020205090404" pitchFamily="49" charset="0"/>
                <a:cs typeface="Courier New" panose="02070409020205090404" pitchFamily="49" charset="0"/>
              </a:rPr>
              <a:t> and SSA</a:t>
            </a:r>
          </a:p>
          <a:p>
            <a:pPr marL="0" indent="0">
              <a:buNone/>
            </a:pPr>
            <a:r>
              <a:rPr lang="en-US" altLang="zh-CN" sz="2000" b="1" dirty="0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  out_a_1 = out_a_0 * in;</a:t>
            </a:r>
          </a:p>
          <a:p>
            <a:pPr marL="0" indent="0">
              <a:buNone/>
            </a:pPr>
            <a:r>
              <a:rPr lang="en-US" altLang="zh-CN" sz="2000" b="1" dirty="0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  out_a_2 = out_a_1 * in;</a:t>
            </a:r>
          </a:p>
          <a:p>
            <a:pPr marL="0" indent="0">
              <a:buNone/>
            </a:pPr>
            <a:r>
              <a:rPr lang="en-US" altLang="zh-CN" sz="2000" b="1" dirty="0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  return out_a_2;</a:t>
            </a:r>
          </a:p>
          <a:p>
            <a:pPr marL="0" indent="0">
              <a:buNone/>
            </a:pPr>
            <a:r>
              <a:rPr lang="en-US" altLang="zh-CN" sz="2000" b="1" dirty="0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}</a:t>
            </a:r>
          </a:p>
        </p:txBody>
      </p:sp>
      <p:sp>
        <p:nvSpPr>
          <p:cNvPr id="7" name="内容占位符 4"/>
          <p:cNvSpPr txBox="1"/>
          <p:nvPr/>
        </p:nvSpPr>
        <p:spPr bwMode="auto">
          <a:xfrm>
            <a:off x="6172200" y="2057400"/>
            <a:ext cx="44196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2000" b="1" kern="0" dirty="0" err="1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int</a:t>
            </a:r>
            <a:r>
              <a:rPr lang="en-US" altLang="zh-CN" sz="2000" b="1" kern="0" dirty="0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 power3_new(</a:t>
            </a:r>
            <a:r>
              <a:rPr lang="en-US" altLang="zh-CN" sz="2000" b="1" kern="0" dirty="0" err="1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int</a:t>
            </a:r>
            <a:r>
              <a:rPr lang="en-US" altLang="zh-CN" sz="2000" b="1" kern="0" dirty="0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 in){</a:t>
            </a:r>
          </a:p>
          <a:p>
            <a:pPr marL="0" indent="0">
              <a:buNone/>
            </a:pPr>
            <a:r>
              <a:rPr lang="en-US" altLang="zh-CN" sz="2000" b="1" kern="0" dirty="0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  </a:t>
            </a:r>
            <a:r>
              <a:rPr lang="en-US" altLang="zh-CN" sz="2000" b="1" kern="0" dirty="0" err="1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int</a:t>
            </a:r>
            <a:r>
              <a:rPr lang="en-US" altLang="zh-CN" sz="2000" b="1" kern="0" dirty="0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 </a:t>
            </a:r>
            <a:r>
              <a:rPr lang="en-US" altLang="zh-CN" sz="2000" b="1" kern="0" dirty="0" err="1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out_b</a:t>
            </a:r>
            <a:r>
              <a:rPr lang="en-US" altLang="zh-CN" sz="2000" b="1" kern="0" dirty="0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CN" sz="2000" b="1" kern="0" dirty="0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  </a:t>
            </a:r>
            <a:r>
              <a:rPr lang="en-US" altLang="zh-CN" sz="2000" b="1" kern="0" dirty="0" err="1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out_b</a:t>
            </a:r>
            <a:r>
              <a:rPr lang="en-US" altLang="zh-CN" sz="2000" b="1" kern="0" dirty="0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 = (in*in)*in;</a:t>
            </a:r>
          </a:p>
          <a:p>
            <a:pPr marL="0" indent="0">
              <a:buNone/>
            </a:pPr>
            <a:r>
              <a:rPr lang="en-US" altLang="zh-CN" sz="2000" b="1" kern="0" dirty="0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  return </a:t>
            </a:r>
            <a:r>
              <a:rPr lang="en-US" altLang="zh-CN" sz="2000" b="1" kern="0" dirty="0" err="1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out_b</a:t>
            </a:r>
            <a:r>
              <a:rPr lang="en-US" altLang="zh-CN" sz="2000" b="1" kern="0" dirty="0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CN" sz="2000" b="1" kern="0" dirty="0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981200" y="5141893"/>
                <a:ext cx="4724400" cy="969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latin typeface="Courier New" panose="02070409020205090404" pitchFamily="49" charset="0"/>
                    <a:cs typeface="Courier New" panose="02070409020205090404" pitchFamily="49" charset="0"/>
                  </a:rPr>
                  <a:t>P1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409020205090404" pitchFamily="49" charset="0"/>
                      </a:rPr>
                      <m:t>≜</m:t>
                    </m:r>
                  </m:oMath>
                </a14:m>
                <a:r>
                  <a:rPr lang="en-US" altLang="zh-CN" b="1" dirty="0">
                    <a:latin typeface="Courier New" panose="02070409020205090404" pitchFamily="49" charset="0"/>
                    <a:cs typeface="Courier New" panose="02070409020205090404" pitchFamily="49" charset="0"/>
                  </a:rPr>
                  <a:t> out_a_0 = in /\</a:t>
                </a:r>
              </a:p>
              <a:p>
                <a:r>
                  <a:rPr lang="en-US" altLang="zh-CN" b="1" dirty="0">
                    <a:latin typeface="Courier New" panose="02070409020205090404" pitchFamily="49" charset="0"/>
                    <a:cs typeface="Courier New" panose="02070409020205090404" pitchFamily="49" charset="0"/>
                  </a:rPr>
                  <a:t>     out_a_1 = f(out_a_0, in) /\</a:t>
                </a:r>
              </a:p>
              <a:p>
                <a:r>
                  <a:rPr lang="en-US" altLang="zh-CN" b="1" dirty="0">
                    <a:latin typeface="Courier New" panose="02070409020205090404" pitchFamily="49" charset="0"/>
                    <a:cs typeface="Courier New" panose="02070409020205090404" pitchFamily="49" charset="0"/>
                  </a:rPr>
                  <a:t>     out_a_2 = f(out_a_1, in)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5141893"/>
                <a:ext cx="4724400" cy="969645"/>
              </a:xfrm>
              <a:prstGeom prst="rect">
                <a:avLst/>
              </a:prstGeom>
              <a:blipFill rotWithShape="1">
                <a:blip r:embed="rId2"/>
                <a:stretch>
                  <a:fillRect t="-31" b="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172200" y="4218563"/>
                <a:ext cx="4295775" cy="4152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latin typeface="Courier New" panose="02070409020205090404" pitchFamily="49" charset="0"/>
                    <a:cs typeface="Courier New" panose="02070409020205090404" pitchFamily="49" charset="0"/>
                  </a:rPr>
                  <a:t>P2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409020205090404" pitchFamily="49" charset="0"/>
                      </a:rPr>
                      <m:t>≜</m:t>
                    </m:r>
                  </m:oMath>
                </a14:m>
                <a:r>
                  <a:rPr lang="en-US" altLang="zh-CN" b="1" dirty="0">
                    <a:latin typeface="Courier New" panose="02070409020205090404" pitchFamily="49" charset="0"/>
                    <a:cs typeface="Courier New" panose="02070409020205090404" pitchFamily="49" charset="0"/>
                  </a:rPr>
                  <a:t> </a:t>
                </a:r>
                <a:r>
                  <a:rPr lang="en-US" altLang="zh-CN" b="1" dirty="0" err="1">
                    <a:latin typeface="Courier New" panose="02070409020205090404" pitchFamily="49" charset="0"/>
                    <a:cs typeface="Courier New" panose="02070409020205090404" pitchFamily="49" charset="0"/>
                  </a:rPr>
                  <a:t>out_b</a:t>
                </a:r>
                <a:r>
                  <a:rPr lang="en-US" altLang="zh-CN" b="1" dirty="0">
                    <a:latin typeface="Courier New" panose="02070409020205090404" pitchFamily="49" charset="0"/>
                    <a:cs typeface="Courier New" panose="02070409020205090404" pitchFamily="49" charset="0"/>
                  </a:rPr>
                  <a:t> = f(f(in, in), in)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4218563"/>
                <a:ext cx="4295775" cy="415290"/>
              </a:xfrm>
              <a:prstGeom prst="rect">
                <a:avLst/>
              </a:prstGeom>
              <a:blipFill rotWithShape="1">
                <a:blip r:embed="rId3"/>
                <a:stretch>
                  <a:fillRect t="-62" b="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4191000" y="6332803"/>
            <a:ext cx="4295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ourier New" panose="02070409020205090404" pitchFamily="49" charset="0"/>
                <a:cs typeface="Courier New" panose="02070409020205090404" pitchFamily="49" charset="0"/>
              </a:rPr>
              <a:t>P1/\ P2 -&gt; out_a_2=</a:t>
            </a:r>
            <a:r>
              <a:rPr lang="en-US" altLang="zh-CN" b="1" dirty="0" err="1">
                <a:latin typeface="Courier New" panose="02070409020205090404" pitchFamily="49" charset="0"/>
                <a:cs typeface="Courier New" panose="02070409020205090404" pitchFamily="49" charset="0"/>
              </a:rPr>
              <a:t>out_b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#2: Translation validation</a:t>
            </a:r>
            <a:endParaRPr kumimoji="1" lang="zh-CN" altLang="en-US" dirty="0"/>
          </a:p>
        </p:txBody>
      </p:sp>
      <p:sp>
        <p:nvSpPr>
          <p:cNvPr id="6" name="内容占位符 4"/>
          <p:cNvSpPr>
            <a:spLocks noGrp="1"/>
          </p:cNvSpPr>
          <p:nvPr>
            <p:ph idx="1"/>
          </p:nvPr>
        </p:nvSpPr>
        <p:spPr>
          <a:xfrm>
            <a:off x="1905000" y="2057400"/>
            <a:ext cx="4267200" cy="41148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b="1" dirty="0">
                <a:latin typeface="Courier New" panose="02070409020205090404" pitchFamily="49" charset="0"/>
                <a:cs typeface="Courier New" panose="02070409020205090404" pitchFamily="49" charset="0"/>
              </a:rPr>
              <a:t>// source code:</a:t>
            </a:r>
          </a:p>
          <a:p>
            <a:pPr marL="0" indent="0">
              <a:buNone/>
            </a:pPr>
            <a:r>
              <a:rPr lang="en-US" altLang="zh-CN" sz="2000" b="1" dirty="0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z = (x1 + y1)*(x2 + y2);</a:t>
            </a:r>
          </a:p>
        </p:txBody>
      </p:sp>
      <p:sp>
        <p:nvSpPr>
          <p:cNvPr id="7" name="内容占位符 4"/>
          <p:cNvSpPr txBox="1"/>
          <p:nvPr/>
        </p:nvSpPr>
        <p:spPr bwMode="auto">
          <a:xfrm>
            <a:off x="6172200" y="2057400"/>
            <a:ext cx="4267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2000" b="1" dirty="0">
                <a:latin typeface="Courier New" panose="02070409020205090404" pitchFamily="49" charset="0"/>
                <a:cs typeface="Courier New" panose="02070409020205090404" pitchFamily="49" charset="0"/>
              </a:rPr>
              <a:t>// generated 3-address </a:t>
            </a:r>
          </a:p>
          <a:p>
            <a:pPr marL="0" indent="0">
              <a:buNone/>
            </a:pPr>
            <a:r>
              <a:rPr lang="en-US" altLang="zh-CN" sz="2000" b="1" dirty="0">
                <a:latin typeface="Courier New" panose="02070409020205090404" pitchFamily="49" charset="0"/>
                <a:cs typeface="Courier New" panose="02070409020205090404" pitchFamily="49" charset="0"/>
              </a:rPr>
              <a:t>// code:</a:t>
            </a:r>
          </a:p>
          <a:p>
            <a:pPr marL="0" indent="0">
              <a:buNone/>
            </a:pPr>
            <a:r>
              <a:rPr lang="en-US" altLang="zh-CN" sz="2000" b="1" dirty="0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t1 = x1 + y1;</a:t>
            </a:r>
          </a:p>
          <a:p>
            <a:pPr marL="0" indent="0">
              <a:buNone/>
            </a:pPr>
            <a:r>
              <a:rPr lang="en-US" altLang="zh-CN" sz="2000" b="1" dirty="0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t2 = x2 + y2;</a:t>
            </a:r>
          </a:p>
          <a:p>
            <a:pPr marL="0" indent="0">
              <a:buNone/>
            </a:pPr>
            <a:r>
              <a:rPr lang="en-US" altLang="zh-CN" sz="2000" b="1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z </a:t>
            </a:r>
            <a:r>
              <a:rPr lang="en-US" altLang="zh-CN" sz="2000" b="1" dirty="0">
                <a:solidFill>
                  <a:srgbClr val="0432FF"/>
                </a:solidFill>
                <a:latin typeface="Courier New" panose="02070409020205090404" pitchFamily="49" charset="0"/>
                <a:cs typeface="Courier New" panose="02070409020205090404" pitchFamily="49" charset="0"/>
              </a:rPr>
              <a:t>= t1 * t2;</a:t>
            </a:r>
            <a:endParaRPr lang="en-US" altLang="zh-CN" sz="2000" b="1" kern="0" dirty="0">
              <a:solidFill>
                <a:srgbClr val="0432FF"/>
              </a:solidFill>
              <a:latin typeface="Courier New" panose="02070409020205090404" pitchFamily="49" charset="0"/>
              <a:cs typeface="Courier New" panose="0207040902020509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828800" y="4238616"/>
                <a:ext cx="3581400" cy="692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latin typeface="Courier New" panose="02070409020205090404" pitchFamily="49" charset="0"/>
                    <a:cs typeface="Courier New" panose="02070409020205090404" pitchFamily="49" charset="0"/>
                  </a:rPr>
                  <a:t>P1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409020205090404" pitchFamily="49" charset="0"/>
                      </a:rPr>
                      <m:t>≜</m:t>
                    </m:r>
                  </m:oMath>
                </a14:m>
                <a:r>
                  <a:rPr lang="en-US" altLang="zh-CN" b="1" dirty="0">
                    <a:latin typeface="Courier New" panose="02070409020205090404" pitchFamily="49" charset="0"/>
                    <a:cs typeface="Courier New" panose="02070409020205090404" pitchFamily="49" charset="0"/>
                  </a:rPr>
                  <a:t> z = g(f(x1, y1),</a:t>
                </a:r>
              </a:p>
              <a:p>
                <a:r>
                  <a:rPr kumimoji="1" lang="en-US" altLang="zh-CN" b="1" dirty="0">
                    <a:latin typeface="Courier New" panose="02070409020205090404" pitchFamily="49" charset="0"/>
                    <a:cs typeface="Courier New" panose="02070409020205090404" pitchFamily="49" charset="0"/>
                  </a:rPr>
                  <a:t>           f(x2, y2))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4238616"/>
                <a:ext cx="3581400" cy="692785"/>
              </a:xfrm>
              <a:prstGeom prst="rect">
                <a:avLst/>
              </a:prstGeom>
              <a:blipFill rotWithShape="1">
                <a:blip r:embed="rId2"/>
                <a:stretch>
                  <a:fillRect t="-90" b="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6172200" y="4218563"/>
                <a:ext cx="4295775" cy="969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latin typeface="Courier New" panose="02070409020205090404" pitchFamily="49" charset="0"/>
                    <a:cs typeface="Courier New" panose="02070409020205090404" pitchFamily="49" charset="0"/>
                  </a:rPr>
                  <a:t>P2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409020205090404" pitchFamily="49" charset="0"/>
                      </a:rPr>
                      <m:t>≜</m:t>
                    </m:r>
                  </m:oMath>
                </a14:m>
                <a:r>
                  <a:rPr lang="en-US" altLang="zh-CN" b="1" dirty="0">
                    <a:latin typeface="Courier New" panose="02070409020205090404" pitchFamily="49" charset="0"/>
                    <a:cs typeface="Courier New" panose="02070409020205090404" pitchFamily="49" charset="0"/>
                  </a:rPr>
                  <a:t> t1 = f(x1, y1) /\</a:t>
                </a:r>
              </a:p>
              <a:p>
                <a:r>
                  <a:rPr kumimoji="1" lang="en-US" altLang="zh-CN" b="1" dirty="0">
                    <a:latin typeface="Courier New" panose="02070409020205090404" pitchFamily="49" charset="0"/>
                    <a:cs typeface="Courier New" panose="02070409020205090404" pitchFamily="49" charset="0"/>
                  </a:rPr>
                  <a:t>     t2 = f(x2, y2) /\</a:t>
                </a:r>
              </a:p>
              <a:p>
                <a:r>
                  <a:rPr kumimoji="1" lang="en-US" altLang="zh-CN" b="1" dirty="0">
                    <a:latin typeface="Courier New" panose="02070409020205090404" pitchFamily="49" charset="0"/>
                    <a:cs typeface="Courier New" panose="02070409020205090404" pitchFamily="49" charset="0"/>
                  </a:rPr>
                  <a:t>     z2 = g(t1, t2)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4218563"/>
                <a:ext cx="4295775" cy="969645"/>
              </a:xfrm>
              <a:prstGeom prst="rect">
                <a:avLst/>
              </a:prstGeom>
              <a:blipFill rotWithShape="1">
                <a:blip r:embed="rId3"/>
                <a:stretch>
                  <a:fillRect t="-27" b="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4191000" y="6332803"/>
            <a:ext cx="4295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ourier New" panose="02070409020205090404" pitchFamily="49" charset="0"/>
                <a:cs typeface="Courier New" panose="02070409020205090404" pitchFamily="49" charset="0"/>
              </a:rPr>
              <a:t>P1/\ P2 -&gt; z=z2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习题回顾课程内容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722" y="1128512"/>
            <a:ext cx="10515599" cy="526092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en-US" dirty="0"/>
          </a:p>
          <a:p>
            <a:pPr marL="457200" indent="-457200">
              <a:buAutoNum type="arabicPeriod"/>
            </a:pPr>
            <a:r>
              <a:rPr lang="en-US" altLang="en-US" sz="3600" dirty="0">
                <a:solidFill>
                  <a:schemeClr val="tx1"/>
                </a:solidFill>
              </a:rPr>
              <a:t>课程回顾</a:t>
            </a:r>
            <a:endParaRPr lang="en-US" altLang="en-US" sz="3600" dirty="0">
              <a:solidFill>
                <a:srgbClr val="CC3300"/>
              </a:solidFill>
            </a:endParaRPr>
          </a:p>
          <a:p>
            <a:pPr marL="457200" indent="-457200">
              <a:buAutoNum type="arabicPeriod"/>
            </a:pPr>
            <a:r>
              <a:rPr lang="en-US" altLang="en-US" sz="3600" dirty="0" err="1">
                <a:solidFill>
                  <a:schemeClr val="tx1"/>
                </a:solidFill>
              </a:rPr>
              <a:t>谓词逻辑回顾</a:t>
            </a:r>
            <a:endParaRPr lang="en-US" altLang="en-US" sz="3600" dirty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en-US" altLang="en-US" sz="3600" dirty="0" err="1"/>
              <a:t>EUF理论回顾</a:t>
            </a:r>
            <a:endParaRPr lang="en-US" altLang="en-US" sz="3600" dirty="0"/>
          </a:p>
          <a:p>
            <a:pPr marL="457200" indent="-457200">
              <a:buAutoNum type="arabicPeriod"/>
            </a:pPr>
            <a:r>
              <a:rPr lang="en-US" altLang="en-US" sz="3600" dirty="0" err="1">
                <a:solidFill>
                  <a:srgbClr val="FF0000"/>
                </a:solidFill>
              </a:rPr>
              <a:t>线性算数理论</a:t>
            </a:r>
            <a:r>
              <a:rPr lang="zh-CN" altLang="en-US" sz="3600" dirty="0">
                <a:solidFill>
                  <a:srgbClr val="FF0000"/>
                </a:solidFill>
              </a:rPr>
              <a:t> </a:t>
            </a:r>
            <a:r>
              <a:rPr lang="en-US" altLang="zh-CN" sz="3600" dirty="0">
                <a:solidFill>
                  <a:srgbClr val="FF0000"/>
                </a:solidFill>
              </a:rPr>
              <a:t>(LA</a:t>
            </a:r>
            <a:r>
              <a:rPr lang="zh-CN" altLang="en-US" sz="3600" dirty="0">
                <a:solidFill>
                  <a:srgbClr val="FF0000"/>
                </a:solidFill>
              </a:rPr>
              <a:t> </a:t>
            </a:r>
            <a:r>
              <a:rPr lang="en-US" altLang="zh-CN" sz="3600" dirty="0">
                <a:solidFill>
                  <a:srgbClr val="FF0000"/>
                </a:solidFill>
              </a:rPr>
              <a:t>Theory)</a:t>
            </a:r>
            <a:endParaRPr lang="en-US" altLang="en-US" sz="3600" dirty="0">
              <a:solidFill>
                <a:srgbClr val="FF0000"/>
              </a:solidFill>
            </a:endParaRPr>
          </a:p>
          <a:p>
            <a:pPr marL="457200" indent="-457200">
              <a:buAutoNum type="arabicPeriod"/>
            </a:pPr>
            <a:r>
              <a:rPr lang="en-US" altLang="en-US" sz="3600" dirty="0">
                <a:solidFill>
                  <a:schemeClr val="tx1"/>
                </a:solidFill>
              </a:rPr>
              <a:t>疑问解答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</a:t>
            </a:r>
            <a:r>
              <a:rPr lang="en-US" altLang="en-US" sz="4400" dirty="0" err="1"/>
              <a:t>概念</a:t>
            </a:r>
            <a:endParaRPr lang="en-US" altLang="en-US" sz="44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9" y="2251387"/>
            <a:ext cx="4979311" cy="235522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480925" y="1760702"/>
            <a:ext cx="1125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/>
              <a:t>-</a:t>
            </a:r>
            <a:r>
              <a:rPr kumimoji="1" lang="zh-CN" altLang="en-US" sz="2800" b="1" dirty="0"/>
              <a:t> 语法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9ABEB8D-187D-9B26-973E-9FC5677A54E7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6452517" y="1167341"/>
                <a:ext cx="5146040" cy="52548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altLang="en-US" dirty="0"/>
              </a:p>
              <a:p>
                <a:r>
                  <a:rPr lang="en-US" altLang="en-US" dirty="0" err="1">
                    <a:sym typeface="+mn-ea"/>
                  </a:rPr>
                  <a:t>谓词</a:t>
                </a:r>
                <a:r>
                  <a:rPr lang="en-US" altLang="en-US" dirty="0" err="1"/>
                  <a:t>逻辑</a:t>
                </a:r>
                <a:r>
                  <a:rPr lang="en-US" altLang="en-US" dirty="0"/>
                  <a:t> ( Predicate Logic) </a:t>
                </a:r>
                <a:r>
                  <a:rPr lang="en-US" altLang="en-US" dirty="0" err="1"/>
                  <a:t>语法</a:t>
                </a:r>
                <a:endParaRPr lang="en-US" altLang="en-US" dirty="0"/>
              </a:p>
              <a:p>
                <a:pPr marL="0" indent="0">
                  <a:buNone/>
                </a:pPr>
                <a:r>
                  <a:rPr kumimoji="1" lang="en-US" altLang="zh-CN" dirty="0"/>
                  <a:t>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::=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x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|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|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f(E,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…,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E)</a:t>
                </a:r>
              </a:p>
              <a:p>
                <a:pPr marL="0" indent="0">
                  <a:buNone/>
                </a:pPr>
                <a:r>
                  <a:rPr kumimoji="1" lang="en-US" altLang="zh-CN" dirty="0"/>
                  <a:t>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::=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r(E,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…,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E)</a:t>
                </a:r>
                <a:r>
                  <a:rPr kumimoji="1" lang="zh-CN" altLang="en-US" dirty="0"/>
                  <a:t>       </a:t>
                </a:r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en-US" altLang="zh-CN" i="1" dirty="0">
                    <a:latin typeface="Cambria Math" panose="02040503050406030204" pitchFamily="18" charset="0"/>
                  </a:rPr>
                  <a:t>P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::=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</a:t>
                </a:r>
              </a:p>
              <a:p>
                <a:pPr marL="0" indent="0">
                  <a:buNone/>
                </a:pPr>
                <a:r>
                  <a:rPr kumimoji="1" lang="zh-CN" altLang="en-US" dirty="0"/>
                  <a:t>      </a:t>
                </a:r>
                <a:r>
                  <a:rPr kumimoji="1" lang="en-US" altLang="zh-CN" dirty="0"/>
                  <a:t>|</a:t>
                </a:r>
                <a14:m>
                  <m:oMath xmlns:m="http://schemas.openxmlformats.org/officeDocument/2006/math">
                    <m:r>
                      <a:rPr kumimoji="1" lang="zh-CN" alt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</m:oMath>
                </a14:m>
                <a:endParaRPr kumimoji="1"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kumimoji="1" lang="zh-CN" altLang="en-US" dirty="0">
                    <a:ea typeface="Cambria Math" panose="02040503050406030204" pitchFamily="18" charset="0"/>
                  </a:rPr>
                  <a:t>      </a:t>
                </a:r>
                <a:r>
                  <a:rPr kumimoji="1" lang="en-US" altLang="zh-CN" dirty="0">
                    <a:ea typeface="Cambria Math" panose="02040503050406030204" pitchFamily="18" charset="0"/>
                  </a:rPr>
                  <a:t>|</a:t>
                </a:r>
                <a:r>
                  <a:rPr kumimoji="1" lang="zh-CN" alt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</m:oMath>
                </a14:m>
                <a:endParaRPr kumimoji="1" lang="en-US" altLang="zh-CN" dirty="0"/>
              </a:p>
              <a:p>
                <a:pPr marL="0" indent="0">
                  <a:buNone/>
                </a:pPr>
                <a:r>
                  <a:rPr kumimoji="1" lang="zh-CN" altLang="en-US" dirty="0"/>
                  <a:t>      </a:t>
                </a:r>
                <a:r>
                  <a:rPr kumimoji="1" lang="en-US" altLang="zh-CN" dirty="0"/>
                  <a:t>|</a:t>
                </a:r>
                <a:r>
                  <a:rPr kumimoji="1" lang="zh-CN" altLang="en-US" dirty="0"/>
                  <a:t> </a:t>
                </a:r>
                <a:r>
                  <a:rPr kumimoji="1" lang="en-US" altLang="zh-CN" i="1" dirty="0">
                    <a:latin typeface="Cambria Math" panose="02040503050406030204" pitchFamily="18" charset="0"/>
                  </a:rPr>
                  <a:t>P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kumimoji="1" lang="zh-CN" altLang="en-US" i="1" dirty="0">
                    <a:latin typeface="Cambria Math" panose="02040503050406030204" pitchFamily="18" charset="0"/>
                  </a:rPr>
                  <a:t> </a:t>
                </a:r>
                <a:r>
                  <a:rPr kumimoji="1" lang="en-US" altLang="zh-CN" i="1" dirty="0">
                    <a:latin typeface="Cambria Math" panose="02040503050406030204" pitchFamily="18" charset="0"/>
                  </a:rPr>
                  <a:t>P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zh-CN" altLang="en-US" dirty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nor/>
                        </m:rPr>
                        <a:rPr kumimoji="1" lang="zh-CN" alt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US" altLang="zh-CN" dirty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kumimoji="1" lang="zh-CN" altLang="en-US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US" altLang="zh-CN" i="1" dirty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m:rPr>
                          <m:nor/>
                        </m:rPr>
                        <a:rPr kumimoji="1" lang="en-US" altLang="zh-CN" i="1" dirty="0"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zh-CN" altLang="en-US" dirty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nor/>
                        </m:rPr>
                        <a:rPr kumimoji="1" lang="zh-CN" alt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US" altLang="zh-CN" dirty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kumimoji="1" lang="zh-CN" altLang="en-US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US" altLang="zh-CN" i="1" dirty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kumimoji="1" lang="en-US" altLang="zh-CN" i="1" dirty="0"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zh-CN" altLang="en-US" dirty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nor/>
                        </m:rPr>
                        <a:rPr kumimoji="1" lang="zh-CN" alt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US" altLang="zh-CN" dirty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kumimoji="1" lang="zh-CN" alt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m:rPr>
                          <m:nor/>
                        </m:rPr>
                        <a:rPr kumimoji="1" lang="en-US" altLang="zh-CN" i="1" dirty="0"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kumimoji="1" lang="zh-CN" altLang="en-US" dirty="0">
                    <a:solidFill>
                      <a:srgbClr val="FF0000"/>
                    </a:solidFill>
                  </a:rPr>
                  <a:t>     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|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kumimoji="1"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kumimoji="1"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kumimoji="1"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kumimoji="1"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kumimoji="1" lang="zh-CN" altLang="en-US" dirty="0">
                    <a:solidFill>
                      <a:srgbClr val="FF0000"/>
                    </a:solidFill>
                  </a:rPr>
                  <a:t>      </a:t>
                </a:r>
                <a:r>
                  <a:rPr kumimoji="1" lang="en-US" altLang="zh-CN" dirty="0">
                    <a:solidFill>
                      <a:srgbClr val="FF0000"/>
                    </a:solidFill>
                  </a:rPr>
                  <a:t>|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kumimoji="1"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kumimoji="1"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kumimoji="1"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lang="en-US" altLang="en-US" sz="1800" dirty="0">
                  <a:solidFill>
                    <a:srgbClr val="FF0000"/>
                  </a:solidFill>
                </a:endParaRPr>
              </a:p>
              <a:p>
                <a:pPr lvl="1"/>
                <a:endParaRPr lang="en-US" altLang="en-US" sz="1800" dirty="0"/>
              </a:p>
              <a:p>
                <a:endParaRPr lang="en-US" altLang="en-US" sz="20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9ABEB8D-187D-9B26-973E-9FC5677A54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517" y="1167341"/>
                <a:ext cx="5146040" cy="5254812"/>
              </a:xfrm>
              <a:prstGeom prst="rect">
                <a:avLst/>
              </a:prstGeom>
              <a:blipFill>
                <a:blip r:embed="rId3"/>
                <a:stretch>
                  <a:fillRect l="-9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3DAEE3AD-D37B-9253-59EE-A880343AF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454" y="4694953"/>
            <a:ext cx="2616200" cy="172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线性算数理论</a:t>
            </a:r>
            <a:r>
              <a:rPr lang="zh-CN" altLang="en-US" sz="4400" dirty="0"/>
              <a:t>：求解算法</a:t>
            </a:r>
            <a:endParaRPr lang="en-US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874365" y="1480641"/>
                <a:ext cx="5926622" cy="12618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Tx/>
                  <a:buChar char="-"/>
                </a:pPr>
                <a:r>
                  <a:rPr kumimoji="1" lang="zh-CN" altLang="en-US" sz="2800" b="1" dirty="0"/>
                  <a:t>变量论域</a:t>
                </a:r>
                <a:endParaRPr kumimoji="1" lang="en-US" altLang="zh-CN" sz="2800" b="1" dirty="0"/>
              </a:p>
              <a:p>
                <a:pPr marL="914400" lvl="1" indent="-457200">
                  <a:buFontTx/>
                  <a:buChar char="-"/>
                </a:pPr>
                <a:r>
                  <a:rPr kumimoji="1" lang="zh-CN" altLang="en-US" sz="2400" b="1" dirty="0"/>
                  <a:t>整数域 </a:t>
                </a:r>
                <a:r>
                  <a:rPr kumimoji="1" lang="en-US" altLang="zh-CN" sz="2400" dirty="0"/>
                  <a:t>(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kumimoji="1" lang="en-US" altLang="zh-CN" sz="2400" dirty="0"/>
                  <a:t>)</a:t>
                </a:r>
                <a:r>
                  <a:rPr kumimoji="1" lang="zh-CN" altLang="en-US" sz="2400" b="1" dirty="0"/>
                  <a:t>，复杂度</a:t>
                </a:r>
                <a:r>
                  <a:rPr kumimoji="1" lang="en-US" altLang="zh-CN" sz="2400" b="1" dirty="0"/>
                  <a:t>:</a:t>
                </a:r>
                <a:r>
                  <a:rPr kumimoji="1" lang="zh-CN" altLang="en-US" sz="2400" b="1" dirty="0"/>
                  <a:t> </a:t>
                </a:r>
                <a:r>
                  <a:rPr kumimoji="1" lang="en-US" altLang="zh-CN" sz="2400" dirty="0"/>
                  <a:t>NPC</a:t>
                </a:r>
              </a:p>
              <a:p>
                <a:pPr marL="914400" lvl="1" indent="-457200">
                  <a:buFontTx/>
                  <a:buChar char="-"/>
                </a:pPr>
                <a:r>
                  <a:rPr kumimoji="1" lang="zh-CN" altLang="en-US" sz="2400" b="1" dirty="0"/>
                  <a:t>有理数域 </a:t>
                </a:r>
                <a:r>
                  <a:rPr kumimoji="1" lang="en-US" altLang="zh-CN" sz="2400" dirty="0"/>
                  <a:t>(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ℚ</m:t>
                    </m:r>
                  </m:oMath>
                </a14:m>
                <a:r>
                  <a:rPr kumimoji="1" lang="en-US" altLang="zh-CN" sz="2400" dirty="0"/>
                  <a:t>)</a:t>
                </a:r>
                <a:r>
                  <a:rPr kumimoji="1" lang="zh-CN" altLang="en-US" sz="2400" b="1" dirty="0"/>
                  <a:t>， 复杂度</a:t>
                </a:r>
                <a:r>
                  <a:rPr kumimoji="1" lang="en-US" altLang="zh-CN" sz="2400" b="1" dirty="0"/>
                  <a:t>:</a:t>
                </a:r>
                <a:r>
                  <a:rPr kumimoji="1" lang="zh-CN" altLang="en-US" sz="2400" b="1" dirty="0"/>
                  <a:t> </a:t>
                </a:r>
                <a:r>
                  <a:rPr kumimoji="1" lang="en-US" altLang="zh-CN" sz="2400" dirty="0">
                    <a:solidFill>
                      <a:srgbClr val="000000"/>
                    </a:solidFill>
                    <a:latin typeface="Tahoma" panose="020B0604030504040204" pitchFamily="34" charset="0"/>
                  </a:rPr>
                  <a:t>polynomial</a:t>
                </a:r>
                <a:r>
                  <a:rPr kumimoji="1" lang="zh-CN" altLang="en-US" sz="2400" b="1" dirty="0"/>
                  <a:t> </a:t>
                </a:r>
                <a:endParaRPr kumimoji="1" lang="zh-CN" altLang="en-US" sz="2400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65" y="1480641"/>
                <a:ext cx="5926622" cy="1261884"/>
              </a:xfrm>
              <a:prstGeom prst="rect">
                <a:avLst/>
              </a:prstGeom>
              <a:blipFill>
                <a:blip r:embed="rId3"/>
                <a:stretch>
                  <a:fillRect l="-1850" t="-6763" b="-10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回顾：课程逻辑</a:t>
            </a:r>
          </a:p>
        </p:txBody>
      </p:sp>
      <p:sp>
        <p:nvSpPr>
          <p:cNvPr id="7" name="矩形 6"/>
          <p:cNvSpPr/>
          <p:nvPr/>
        </p:nvSpPr>
        <p:spPr>
          <a:xfrm>
            <a:off x="914397" y="5430742"/>
            <a:ext cx="10385068" cy="10416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213223" y="5806300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集合论</a:t>
            </a:r>
          </a:p>
        </p:txBody>
      </p:sp>
      <p:sp>
        <p:nvSpPr>
          <p:cNvPr id="9" name="矩形 8"/>
          <p:cNvSpPr/>
          <p:nvPr/>
        </p:nvSpPr>
        <p:spPr>
          <a:xfrm>
            <a:off x="3714906" y="5806300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计算复杂性理论</a:t>
            </a:r>
          </a:p>
        </p:txBody>
      </p:sp>
      <p:sp>
        <p:nvSpPr>
          <p:cNvPr id="10" name="矩形 9"/>
          <p:cNvSpPr/>
          <p:nvPr/>
        </p:nvSpPr>
        <p:spPr>
          <a:xfrm>
            <a:off x="6216589" y="5806301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形式文法</a:t>
            </a:r>
          </a:p>
        </p:txBody>
      </p:sp>
      <p:sp>
        <p:nvSpPr>
          <p:cNvPr id="11" name="矩形 10"/>
          <p:cNvSpPr/>
          <p:nvPr/>
        </p:nvSpPr>
        <p:spPr>
          <a:xfrm>
            <a:off x="8718272" y="5806301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结构化归纳法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549727" y="5430742"/>
            <a:ext cx="1177076" cy="375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数学基础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：算法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25595" y="2414270"/>
            <a:ext cx="5903595" cy="1947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xmlns="" val="-79" checksum="3893684283"/>
                  <wpsdc:marlchars xmlns:wpsdc="http://www.wps.cn/officeDocument/2017/drawingmlCustomData" xmlns="" val="79" checksum="883885931"/>
                </a:ext>
              </a:extLst>
            </a:pPr>
            <a:r>
              <a:rPr lang="en-US" altLang="zh-CN" sz="2800" dirty="0"/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Fourier-</a:t>
            </a:r>
            <a:r>
              <a:rPr lang="en-US" altLang="zh-CN" sz="2800" dirty="0" err="1">
                <a:solidFill>
                  <a:srgbClr val="FF0000"/>
                </a:solidFill>
              </a:rPr>
              <a:t>Motzkin</a:t>
            </a:r>
            <a:r>
              <a:rPr lang="en-US" altLang="zh-CN" sz="2800" dirty="0">
                <a:solidFill>
                  <a:srgbClr val="FF0000"/>
                </a:solidFill>
              </a:rPr>
              <a:t>(</a:t>
            </a:r>
            <a:r>
              <a:rPr lang="zh-CN" altLang="en-US" sz="2800" dirty="0">
                <a:solidFill>
                  <a:srgbClr val="FF0000"/>
                </a:solidFill>
              </a:rPr>
              <a:t>消元法</a:t>
            </a:r>
            <a:r>
              <a:rPr lang="en-US" altLang="zh-CN" sz="2800" dirty="0">
                <a:solidFill>
                  <a:srgbClr val="FF0000"/>
                </a:solidFill>
              </a:rPr>
              <a:t>)</a:t>
            </a:r>
          </a:p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xmlns="" val="-79" checksum="3893684283"/>
                  <wpsdc:marlchars xmlns:wpsdc="http://www.wps.cn/officeDocument/2017/drawingmlCustomData" xmlns="" val="79" checksum="883885931"/>
                </a:ext>
              </a:extLst>
            </a:pPr>
            <a:r>
              <a:rPr lang="zh-CN" altLang="en-US" sz="2800" dirty="0"/>
              <a:t> 单纯形法</a:t>
            </a:r>
          </a:p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xmlns="" val="-79" checksum="3893684283"/>
                  <wpsdc:marlchars xmlns:wpsdc="http://www.wps.cn/officeDocument/2017/drawingmlCustomData" xmlns="" val="79" checksum="883885931"/>
                </a:ext>
              </a:extLst>
            </a:pPr>
            <a:r>
              <a:rPr lang="zh-CN" altLang="en-US" sz="2800" dirty="0"/>
              <a:t> 分支定界</a:t>
            </a:r>
          </a:p>
        </p:txBody>
      </p:sp>
    </p:spTree>
    <p:extLst>
      <p:ext uri="{BB962C8B-B14F-4D97-AF65-F5344CB8AC3E}">
        <p14:creationId xmlns:p14="http://schemas.microsoft.com/office/powerpoint/2010/main" val="22025974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</a:t>
            </a:r>
            <a:r>
              <a:rPr lang="en-US" altLang="zh-CN" sz="4400" dirty="0"/>
              <a:t>Fourier-Motzkin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051685" y="1998345"/>
            <a:ext cx="8167621" cy="27905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解决</a:t>
            </a:r>
            <a:r>
              <a:rPr kumimoji="1" lang="zh-CN" altLang="en-US" sz="2400" dirty="0">
                <a:solidFill>
                  <a:srgbClr val="FF0000"/>
                </a:solidFill>
              </a:rPr>
              <a:t>实数论域</a:t>
            </a:r>
            <a:r>
              <a:rPr kumimoji="1" lang="zh-CN" altLang="en-US" sz="2400" dirty="0"/>
              <a:t>上的线性算数命题的算法</a:t>
            </a: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核心思想：</a:t>
            </a:r>
            <a:r>
              <a:rPr kumimoji="1" lang="zh-CN" altLang="en-US" sz="2400" dirty="0">
                <a:solidFill>
                  <a:srgbClr val="FF0000"/>
                </a:solidFill>
              </a:rPr>
              <a:t>不断消去变量</a:t>
            </a:r>
            <a:r>
              <a:rPr kumimoji="1" lang="zh-CN" altLang="en-US" sz="2400" dirty="0"/>
              <a:t>，直到得到命题的最终结果</a:t>
            </a: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在每一轮消去变量的过程中，都可能产生关系式数量爆炸</a:t>
            </a: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不属于高效的算法</a:t>
            </a: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在变量数量较少的情况下，该算法仍然是实用的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14665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084" y="145982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</a:t>
            </a:r>
            <a:r>
              <a:rPr lang="en-US" altLang="zh-CN" sz="4400" dirty="0"/>
              <a:t>Fourier-Motzkin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05084" y="1480641"/>
            <a:ext cx="11181831" cy="4167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514350">
              <a:lnSpc>
                <a:spcPct val="150000"/>
              </a:lnSpc>
              <a:buAutoNum type="arabicPeriod"/>
              <a:extLst>
                <a:ext uri="{35155182-B16C-46BC-9424-99874614C6A1}">
                  <wpsdc:indentchars xmlns:wpsdc="http://www.wps.cn/officeDocument/2017/drawingmlCustomData" xmlns="" val="-79" checksum="3893684283"/>
                  <wpsdc:marlchars xmlns:wpsdc="http://www.wps.cn/officeDocument/2017/drawingmlCustomData" xmlns="" val="79" checksum="883885931"/>
                </a:ext>
              </a:extLst>
            </a:pPr>
            <a:r>
              <a:rPr lang="zh-CN" altLang="en-US" sz="2800" dirty="0"/>
              <a:t>等式消去</a:t>
            </a:r>
            <a:endParaRPr lang="en-US" altLang="zh-CN" sz="2800" dirty="0"/>
          </a:p>
          <a:p>
            <a:pPr lvl="1">
              <a:lnSpc>
                <a:spcPct val="150000"/>
              </a:lnSpc>
              <a:extLst>
                <a:ext uri="{35155182-B16C-46BC-9424-99874614C6A1}">
                  <wpsdc:indentchars xmlns="" xmlns:wpsdc="http://www.wps.cn/officeDocument/2017/drawingmlCustomData" val="-79" checksum="3893684283"/>
                  <wpsdc:marlchars xmlns="" xmlns:wpsdc="http://www.wps.cn/officeDocument/2017/drawingmlCustomData" val="79" checksum="883885931"/>
                </a:ext>
              </a:extLst>
            </a:pPr>
            <a:r>
              <a:rPr lang="zh-CN" altLang="en-US" sz="2400" dirty="0"/>
              <a:t>代入法（选择一个等式约束，将要消去的变量用其他变量表示出来，代入到其他约束中）</a:t>
            </a:r>
            <a:endParaRPr lang="en-US" altLang="zh-CN" sz="2400" dirty="0"/>
          </a:p>
          <a:p>
            <a:pPr lvl="1">
              <a:lnSpc>
                <a:spcPct val="150000"/>
              </a:lnSpc>
              <a:extLst>
                <a:ext uri="{35155182-B16C-46BC-9424-99874614C6A1}">
                  <wpsdc:indentchars xmlns="" xmlns:wpsdc="http://www.wps.cn/officeDocument/2017/drawingmlCustomData" val="-79" checksum="3893684283"/>
                  <wpsdc:marlchars xmlns="" xmlns:wpsdc="http://www.wps.cn/officeDocument/2017/drawingmlCustomData" val="79" checksum="883885931"/>
                </a:ext>
              </a:extLst>
            </a:pPr>
            <a:endParaRPr lang="en-US" altLang="zh-CN" sz="2400" dirty="0"/>
          </a:p>
          <a:p>
            <a:pPr lvl="1">
              <a:lnSpc>
                <a:spcPct val="150000"/>
              </a:lnSpc>
              <a:extLst>
                <a:ext uri="{35155182-B16C-46BC-9424-99874614C6A1}">
                  <wpsdc:indentchars xmlns="" xmlns:wpsdc="http://www.wps.cn/officeDocument/2017/drawingmlCustomData" val="-79" checksum="3893684283"/>
                  <wpsdc:marlchars xmlns="" xmlns:wpsdc="http://www.wps.cn/officeDocument/2017/drawingmlCustomData" val="79" checksum="883885931"/>
                </a:ext>
              </a:extLst>
            </a:pPr>
            <a:endParaRPr lang="en-US" altLang="zh-CN" sz="2400" dirty="0"/>
          </a:p>
          <a:p>
            <a:pPr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-79" checksum="3893684283"/>
                  <wpsdc:marlchars xmlns:wpsdc="http://www.wps.cn/officeDocument/2017/drawingmlCustomData" xmlns="" val="79" checksum="883885931"/>
                </a:ext>
              </a:extLst>
            </a:pPr>
            <a:r>
              <a:rPr lang="en-US" altLang="zh-CN" sz="2800" dirty="0"/>
              <a:t>2. </a:t>
            </a:r>
            <a:r>
              <a:rPr lang="zh-CN" altLang="en-US" sz="2800" dirty="0"/>
              <a:t>变量消去</a:t>
            </a:r>
            <a:endParaRPr lang="en-US" altLang="zh-CN" sz="2800" dirty="0"/>
          </a:p>
          <a:p>
            <a:pPr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xmlns="" val="-79" checksum="3893684283"/>
                  <wpsdc:marlchars xmlns:wpsdc="http://www.wps.cn/officeDocument/2017/drawingmlCustomData" xmlns="" val="79" checksum="883885931"/>
                </a:ext>
              </a:extLst>
            </a:pPr>
            <a:r>
              <a:rPr lang="en-US" altLang="zh-CN" sz="2800" dirty="0"/>
              <a:t>    </a:t>
            </a:r>
            <a:r>
              <a:rPr lang="zh-CN" altLang="en-US" sz="2400" dirty="0"/>
              <a:t>启发式地选择一个变量，配对其所有上下界，从而消去变量（产生新约束）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55CD22-0E20-04C4-E3BA-8C10AACDC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141" y="2673139"/>
            <a:ext cx="2881796" cy="186591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6720B6C-B314-11BE-A23E-547A8A2B6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1091" y="3009194"/>
            <a:ext cx="3035300" cy="1193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5ED4F36-CE34-C0D7-058B-6689438AA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8957" y="3191521"/>
            <a:ext cx="1409700" cy="419100"/>
          </a:xfrm>
          <a:prstGeom prst="rect">
            <a:avLst/>
          </a:prstGeom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AA4FD298-19E1-DDCF-B3D4-1F682FBD453A}"/>
              </a:ext>
            </a:extLst>
          </p:cNvPr>
          <p:cNvSpPr/>
          <p:nvPr/>
        </p:nvSpPr>
        <p:spPr>
          <a:xfrm>
            <a:off x="5762884" y="3569680"/>
            <a:ext cx="1947187" cy="499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</a:t>
            </a:r>
            <a:r>
              <a:rPr lang="en-US" altLang="zh-CN" sz="4400" dirty="0"/>
              <a:t>Fourier-Motzkin</a:t>
            </a:r>
            <a:endParaRPr lang="en-US" altLang="en-US" sz="4400" dirty="0"/>
          </a:p>
        </p:txBody>
      </p:sp>
      <p:sp>
        <p:nvSpPr>
          <p:cNvPr id="8" name="文本框 7"/>
          <p:cNvSpPr txBox="1"/>
          <p:nvPr/>
        </p:nvSpPr>
        <p:spPr>
          <a:xfrm>
            <a:off x="603365" y="1389252"/>
            <a:ext cx="3052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rgbClr val="0432FF"/>
                </a:solidFill>
              </a:rPr>
              <a:t>无界变量 </a:t>
            </a:r>
            <a:r>
              <a:rPr kumimoji="1" lang="en-US" altLang="zh-CN" sz="2400" b="1" dirty="0">
                <a:solidFill>
                  <a:srgbClr val="0432FF"/>
                </a:solidFill>
              </a:rPr>
              <a:t>&amp; </a:t>
            </a:r>
            <a:r>
              <a:rPr kumimoji="1" lang="zh-CN" altLang="en-US" sz="2400" b="1" dirty="0">
                <a:solidFill>
                  <a:srgbClr val="0432FF"/>
                </a:solidFill>
              </a:rPr>
              <a:t>有界变量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03365" y="3306316"/>
                <a:ext cx="10912411" cy="967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当变量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的系数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在命题</a:t>
                </a:r>
                <a:r>
                  <a:rPr lang="en-US" altLang="zh-CN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P</a:t>
                </a:r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中全部为正时（有上界），或者</a:t>
                </a:r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全部为负时（有下界），我们称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为无界变量。</a:t>
                </a:r>
              </a:p>
              <a:p>
                <a:pPr algn="l"/>
                <a:r>
                  <a:rPr lang="en-US" altLang="zh-CN" dirty="0"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      </a:t>
                </a:r>
                <a:endParaRPr lang="zh-CN" altLang="en-US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algn="l"/>
                <a:r>
                  <a:rPr lang="zh-CN" altLang="en-US" dirty="0">
                    <a:sym typeface="+mn-ea"/>
                  </a:rPr>
                  <a:t>当变量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的系数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在命题</a:t>
                </a:r>
                <a:r>
                  <a:rPr lang="en-US" altLang="zh-CN" dirty="0"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P</a:t>
                </a:r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中既有正数也有负数时，变量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</a:rPr>
                  <a:t>既</a:t>
                </a:r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有上界也有下界。则称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为有界变量。</a:t>
                </a:r>
                <a:endParaRPr lang="en-US" altLang="zh-CN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365" y="3306316"/>
                <a:ext cx="10912411" cy="967957"/>
              </a:xfrm>
              <a:prstGeom prst="rect">
                <a:avLst/>
              </a:prstGeom>
              <a:blipFill>
                <a:blip r:embed="rId2"/>
                <a:stretch>
                  <a:fillRect l="-503" t="-5031" b="-62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4013893" y="2481057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考虑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920609" y="2222231"/>
                <a:ext cx="2153920" cy="88011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⋀"/>
                          <m:limLoc m:val="undOvr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0609" y="2222231"/>
                <a:ext cx="2153920" cy="88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ADEDBD83-13E3-4DC3-9864-01C3CBC2F4F0}"/>
              </a:ext>
            </a:extLst>
          </p:cNvPr>
          <p:cNvSpPr txBox="1"/>
          <p:nvPr/>
        </p:nvSpPr>
        <p:spPr>
          <a:xfrm>
            <a:off x="1315365" y="4997276"/>
            <a:ext cx="97448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无界变量消去：</a:t>
            </a:r>
            <a:endParaRPr lang="en-US" altLang="zh-CN" sz="2400" dirty="0"/>
          </a:p>
          <a:p>
            <a:r>
              <a:rPr lang="en-US" altLang="zh-CN" sz="2400" dirty="0"/>
              <a:t>	</a:t>
            </a:r>
            <a:r>
              <a:rPr lang="zh-CN" altLang="en-US" sz="2400" dirty="0"/>
              <a:t>移除包含该变量的所有约束（可能会导致其他变量成为无界变量，这个步骤不断迭代，直到不包含无界变量）</a:t>
            </a:r>
            <a:endParaRPr lang="en-US" altLang="zh-CN" sz="24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255" y="5303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</a:t>
            </a:r>
            <a:r>
              <a:rPr lang="en-US" altLang="zh-CN" sz="4400" dirty="0"/>
              <a:t>Fourier-Motzkin</a:t>
            </a:r>
            <a:endParaRPr lang="en-US" altLang="en-US" sz="4400" dirty="0"/>
          </a:p>
        </p:txBody>
      </p:sp>
      <p:sp>
        <p:nvSpPr>
          <p:cNvPr id="3" name="文本框 2"/>
          <p:cNvSpPr txBox="1"/>
          <p:nvPr/>
        </p:nvSpPr>
        <p:spPr>
          <a:xfrm>
            <a:off x="594330" y="1332250"/>
            <a:ext cx="135255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kumimoji="1" lang="zh-CN" altLang="en-US" sz="2800" b="1" dirty="0"/>
              <a:t>消元</a:t>
            </a:r>
            <a:endParaRPr kumimoji="1" lang="en-US" altLang="zh-CN" sz="2800" b="1" dirty="0"/>
          </a:p>
          <a:p>
            <a:pPr marL="914400" lvl="1" indent="-457200">
              <a:buFontTx/>
              <a:buChar char="-"/>
            </a:pPr>
            <a:endParaRPr kumimoji="1" lang="en-US" altLang="zh-CN" sz="28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1217295" y="2017395"/>
            <a:ext cx="1162498" cy="494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340" indent="-20066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xmlns="" val="-79" checksum="1152723353"/>
                  <wpsdc:marlchars xmlns:wpsdc="http://www.wps.cn/officeDocument/2017/drawingmlCustomData" xmlns="" val="79" checksum="883885931"/>
                </a:ext>
              </a:extLst>
            </a:pPr>
            <a:r>
              <a:rPr lang="zh-CN" altLang="en-US" sz="2000" b="1" dirty="0"/>
              <a:t>正规化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455" y="2285385"/>
            <a:ext cx="3276600" cy="3352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9A03A4F-C79E-8620-0E2A-EE764F5C3643}"/>
                  </a:ext>
                </a:extLst>
              </p:cNvPr>
              <p:cNvSpPr txBox="1"/>
              <p:nvPr/>
            </p:nvSpPr>
            <p:spPr>
              <a:xfrm>
                <a:off x="3002758" y="3521973"/>
                <a:ext cx="1336071" cy="848566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⋀"/>
                          <m:limLoc m:val="undOvr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9A03A4F-C79E-8620-0E2A-EE764F5C3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758" y="3521973"/>
                <a:ext cx="1336071" cy="8485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右箭头 11">
            <a:extLst>
              <a:ext uri="{FF2B5EF4-FFF2-40B4-BE49-F238E27FC236}">
                <a16:creationId xmlns:a16="http://schemas.microsoft.com/office/drawing/2014/main" id="{8F03F940-B856-6CF4-84C5-7E45740D7262}"/>
              </a:ext>
            </a:extLst>
          </p:cNvPr>
          <p:cNvSpPr/>
          <p:nvPr/>
        </p:nvSpPr>
        <p:spPr>
          <a:xfrm>
            <a:off x="4538386" y="3459737"/>
            <a:ext cx="1336070" cy="942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255" y="5303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</a:t>
            </a:r>
            <a:r>
              <a:rPr lang="en-US" altLang="zh-CN" sz="4400" dirty="0"/>
              <a:t>Fourier-Motzkin</a:t>
            </a:r>
            <a:endParaRPr lang="en-US" altLang="en-US" sz="4400" dirty="0"/>
          </a:p>
        </p:txBody>
      </p:sp>
      <p:sp>
        <p:nvSpPr>
          <p:cNvPr id="3" name="文本框 2"/>
          <p:cNvSpPr txBox="1"/>
          <p:nvPr/>
        </p:nvSpPr>
        <p:spPr>
          <a:xfrm>
            <a:off x="594330" y="1332250"/>
            <a:ext cx="135255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kumimoji="1" lang="zh-CN" altLang="en-US" sz="2800" b="1" dirty="0"/>
              <a:t>消元</a:t>
            </a:r>
            <a:endParaRPr kumimoji="1" lang="en-US" altLang="zh-CN" sz="2800" b="1" dirty="0"/>
          </a:p>
          <a:p>
            <a:pPr marL="914400" lvl="1" indent="-457200">
              <a:buFontTx/>
              <a:buChar char="-"/>
            </a:pPr>
            <a:endParaRPr kumimoji="1" lang="en-US" altLang="zh-CN" sz="28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1217295" y="2017395"/>
            <a:ext cx="1420582" cy="494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340" indent="-20066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="" xmlns:wpsdc="http://www.wps.cn/officeDocument/2017/drawingmlCustomData" val="-79" checksum="1152723353"/>
                  <wpsdc:marlchars xmlns="" xmlns:wpsdc="http://www.wps.cn/officeDocument/2017/drawingmlCustomData" val="79" checksum="883885931"/>
                </a:ext>
              </a:extLst>
            </a:pPr>
            <a:r>
              <a:rPr lang="zh-CN" altLang="en-US" sz="2000" b="1" dirty="0"/>
              <a:t>消除变量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677" y="2915626"/>
            <a:ext cx="2412554" cy="246866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3406" y="2418054"/>
            <a:ext cx="2135061" cy="3112822"/>
          </a:xfrm>
          <a:prstGeom prst="rect">
            <a:avLst/>
          </a:prstGeom>
        </p:spPr>
      </p:pic>
      <p:sp>
        <p:nvSpPr>
          <p:cNvPr id="12" name="右箭头 11"/>
          <p:cNvSpPr/>
          <p:nvPr/>
        </p:nvSpPr>
        <p:spPr>
          <a:xfrm>
            <a:off x="8290791" y="3586422"/>
            <a:ext cx="821055" cy="942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46D5404-CABE-853D-524D-B1BCD7E58D73}"/>
              </a:ext>
            </a:extLst>
          </p:cNvPr>
          <p:cNvSpPr txBox="1"/>
          <p:nvPr/>
        </p:nvSpPr>
        <p:spPr>
          <a:xfrm>
            <a:off x="521292" y="3150432"/>
            <a:ext cx="50938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	</a:t>
            </a:r>
            <a:r>
              <a:rPr lang="zh-CN" altLang="en-US" sz="2400" dirty="0"/>
              <a:t>配对所有上下界（正系数和负系数的</a:t>
            </a:r>
            <a:r>
              <a:rPr lang="en-US" altLang="zh-CN" sz="2400" dirty="0"/>
              <a:t>x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 </a:t>
            </a:r>
            <a:r>
              <a:rPr lang="zh-CN" altLang="en-US" sz="2400" dirty="0"/>
              <a:t>逐个配对进行消去）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        若算法发现一对相互冲突的约束，直接返回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UNSA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</a:rPr>
              <a:t>T</a:t>
            </a:r>
            <a:endParaRPr lang="zh-CN" altLang="en-US" sz="2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784F8BA-10C2-3911-4AF2-9DC8B4384F79}"/>
              </a:ext>
            </a:extLst>
          </p:cNvPr>
          <p:cNvSpPr txBox="1"/>
          <p:nvPr/>
        </p:nvSpPr>
        <p:spPr>
          <a:xfrm>
            <a:off x="843712" y="6073298"/>
            <a:ext cx="10084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消去变量的顺序不固定，贪婪启发式算法优先考虑产生较少新约束的变量</a:t>
            </a:r>
          </a:p>
        </p:txBody>
      </p:sp>
    </p:spTree>
    <p:extLst>
      <p:ext uri="{BB962C8B-B14F-4D97-AF65-F5344CB8AC3E}">
        <p14:creationId xmlns:p14="http://schemas.microsoft.com/office/powerpoint/2010/main" val="42720381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</a:t>
            </a:r>
            <a:r>
              <a:rPr lang="en-US" altLang="en-US" sz="4400" dirty="0"/>
              <a:t>消元法</a:t>
            </a:r>
          </a:p>
        </p:txBody>
      </p:sp>
      <p:sp>
        <p:nvSpPr>
          <p:cNvPr id="6" name="右箭头 5"/>
          <p:cNvSpPr/>
          <p:nvPr/>
        </p:nvSpPr>
        <p:spPr>
          <a:xfrm>
            <a:off x="2964007" y="2392459"/>
            <a:ext cx="1847561" cy="1196975"/>
          </a:xfrm>
          <a:prstGeom prst="rightArrow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消除等式</a:t>
            </a:r>
          </a:p>
        </p:txBody>
      </p:sp>
      <p:sp>
        <p:nvSpPr>
          <p:cNvPr id="8" name="右箭头 7"/>
          <p:cNvSpPr/>
          <p:nvPr/>
        </p:nvSpPr>
        <p:spPr>
          <a:xfrm>
            <a:off x="7081520" y="2348226"/>
            <a:ext cx="2007062" cy="1196975"/>
          </a:xfrm>
          <a:prstGeom prst="rightArrow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n</a:t>
            </a:r>
            <a:r>
              <a:rPr kumimoji="1" lang="zh-CN" altLang="en-US" dirty="0">
                <a:solidFill>
                  <a:schemeClr val="tx1"/>
                </a:solidFill>
              </a:rPr>
              <a:t>为无界变量</a:t>
            </a:r>
            <a:endParaRPr kumimoji="1" lang="en-US" altLang="zh-CN" dirty="0">
              <a:solidFill>
                <a:schemeClr val="tx1"/>
              </a:solidFill>
            </a:endParaRPr>
          </a:p>
        </p:txBody>
      </p:sp>
      <p:sp>
        <p:nvSpPr>
          <p:cNvPr id="14" name="右箭头 13"/>
          <p:cNvSpPr/>
          <p:nvPr/>
        </p:nvSpPr>
        <p:spPr>
          <a:xfrm>
            <a:off x="909389" y="4638853"/>
            <a:ext cx="1501706" cy="1197204"/>
          </a:xfrm>
          <a:prstGeom prst="rightArrow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正规化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85165" y="1407795"/>
            <a:ext cx="15265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latin typeface="Times New Roman" panose="02020603050405020304" charset="0"/>
                <a:cs typeface="Times New Roman" panose="02020603050405020304" charset="0"/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5943571-C22B-EB71-706D-5597FD928AC0}"/>
                  </a:ext>
                </a:extLst>
              </p:cNvPr>
              <p:cNvSpPr txBox="1"/>
              <p:nvPr/>
            </p:nvSpPr>
            <p:spPr>
              <a:xfrm>
                <a:off x="297814" y="2389307"/>
                <a:ext cx="2844801" cy="1340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sz="180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18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18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18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18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kumimoji="1" lang="en-US" altLang="zh-CN" sz="18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kumimoji="1" lang="en-US" altLang="zh-CN" sz="18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zh-CN" sz="18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zh-CN" sz="18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CN" sz="18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18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sz="18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sz="18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  <m:r>
                                <a:rPr kumimoji="1" lang="en-US" altLang="zh-CN" sz="18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kumimoji="1" lang="en-US" altLang="zh-CN" sz="18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sz="18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sz="18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≤4</m:t>
                              </m:r>
                            </m:e>
                            <m:e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≤−1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5943571-C22B-EB71-706D-5597FD928A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14" y="2389307"/>
                <a:ext cx="2844801" cy="13408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E8E240AA-85E2-60B9-9D63-8B986A33BF9D}"/>
              </a:ext>
            </a:extLst>
          </p:cNvPr>
          <p:cNvSpPr txBox="1"/>
          <p:nvPr/>
        </p:nvSpPr>
        <p:spPr>
          <a:xfrm>
            <a:off x="3079081" y="234822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z = x+2n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B9A3348-5E6A-BCAB-C95E-95F10696DB94}"/>
                  </a:ext>
                </a:extLst>
              </p:cNvPr>
              <p:cNvSpPr txBox="1"/>
              <p:nvPr/>
            </p:nvSpPr>
            <p:spPr>
              <a:xfrm>
                <a:off x="4434349" y="2289003"/>
                <a:ext cx="2844801" cy="9766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sz="180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≤4</m:t>
                              </m:r>
                              <m:r>
                                <m:rPr>
                                  <m:nor/>
                                </m:rPr>
                                <a:rPr lang="zh-CN" altLang="en-US" dirty="0"/>
                                <m:t> </m:t>
                              </m:r>
                            </m:e>
                            <m:e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≤2</m:t>
                              </m:r>
                              <m:r>
                                <m:rPr>
                                  <m:nor/>
                                </m:rPr>
                                <a:rPr lang="zh-CN" altLang="en-US" dirty="0"/>
                                <m:t> </m:t>
                              </m:r>
                            </m:e>
                            <m:e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≤−1</m:t>
                              </m:r>
                              <m:r>
                                <m:rPr>
                                  <m:nor/>
                                </m:rPr>
                                <a:rPr lang="zh-CN" altLang="en-US" dirty="0"/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B9A3348-5E6A-BCAB-C95E-95F10696D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349" y="2289003"/>
                <a:ext cx="2844801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19E16C6-1E0E-BA92-4015-139BCF00F40F}"/>
                  </a:ext>
                </a:extLst>
              </p:cNvPr>
              <p:cNvSpPr txBox="1"/>
              <p:nvPr/>
            </p:nvSpPr>
            <p:spPr>
              <a:xfrm>
                <a:off x="8890952" y="2452386"/>
                <a:ext cx="2844801" cy="710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sz="180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≤2</m:t>
                              </m:r>
                              <m:r>
                                <m:rPr>
                                  <m:nor/>
                                </m:rPr>
                                <a:rPr lang="zh-CN" altLang="en-US" dirty="0"/>
                                <m:t> </m:t>
                              </m:r>
                            </m:e>
                            <m:e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≤−1</m:t>
                              </m:r>
                              <m:r>
                                <m:rPr>
                                  <m:nor/>
                                </m:rPr>
                                <a:rPr lang="zh-CN" altLang="en-US" dirty="0"/>
                                <m:t>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19E16C6-1E0E-BA92-4015-139BCF00F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952" y="2452386"/>
                <a:ext cx="2844801" cy="7101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B14802DA-A4D9-12E2-8C46-934ADABAD475}"/>
                  </a:ext>
                </a:extLst>
              </p:cNvPr>
              <p:cNvSpPr txBox="1"/>
              <p:nvPr/>
            </p:nvSpPr>
            <p:spPr>
              <a:xfrm>
                <a:off x="2478260" y="4882358"/>
                <a:ext cx="2844801" cy="710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sz="180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1≥0</m:t>
                              </m:r>
                              <m:r>
                                <m:rPr>
                                  <m:nor/>
                                </m:rPr>
                                <a:rPr lang="zh-CN" altLang="en-US" dirty="0"/>
                                <m:t> </m:t>
                              </m:r>
                            </m:e>
                            <m:e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−1≥0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B14802DA-A4D9-12E2-8C46-934ADABAD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260" y="4882358"/>
                <a:ext cx="2844801" cy="7101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右箭头 13">
            <a:extLst>
              <a:ext uri="{FF2B5EF4-FFF2-40B4-BE49-F238E27FC236}">
                <a16:creationId xmlns:a16="http://schemas.microsoft.com/office/drawing/2014/main" id="{379E788C-B2A4-57E6-726B-76BCE07A7EDA}"/>
              </a:ext>
            </a:extLst>
          </p:cNvPr>
          <p:cNvSpPr/>
          <p:nvPr/>
        </p:nvSpPr>
        <p:spPr>
          <a:xfrm>
            <a:off x="5236625" y="4638853"/>
            <a:ext cx="1709120" cy="1197204"/>
          </a:xfrm>
          <a:prstGeom prst="rightArrow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消去变量</a:t>
            </a:r>
            <a:r>
              <a:rPr kumimoji="1" lang="en-US" altLang="zh-CN" dirty="0">
                <a:solidFill>
                  <a:schemeClr val="tx1"/>
                </a:solidFill>
              </a:rPr>
              <a:t>x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828F7042-9E13-8CC5-610D-44F707E48E4B}"/>
                  </a:ext>
                </a:extLst>
              </p:cNvPr>
              <p:cNvSpPr txBox="1"/>
              <p:nvPr/>
            </p:nvSpPr>
            <p:spPr>
              <a:xfrm>
                <a:off x="6945745" y="5052789"/>
                <a:ext cx="20070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kumimoji="1"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≥0</m:t>
                      </m:r>
                      <m:r>
                        <m:rPr>
                          <m:nor/>
                        </m:rPr>
                        <a:rPr lang="zh-CN" altLang="en-US" dirty="0"/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828F7042-9E13-8CC5-610D-44F707E48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745" y="5052789"/>
                <a:ext cx="2007062" cy="369332"/>
              </a:xfrm>
              <a:prstGeom prst="rect">
                <a:avLst/>
              </a:prstGeom>
              <a:blipFill>
                <a:blip r:embed="rId7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3962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bldLvl="0" animBg="1"/>
      <p:bldP spid="14" grpId="0" bldLvl="0" animBg="1"/>
      <p:bldP spid="12" grpId="0"/>
      <p:bldP spid="16" grpId="0"/>
      <p:bldP spid="25" grpId="0"/>
      <p:bldP spid="30" grpId="0"/>
      <p:bldP spid="31" grpId="0" bldLvl="0" animBg="1"/>
      <p:bldP spid="3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</a:t>
            </a:r>
            <a:r>
              <a:rPr lang="en-US" altLang="en-US" sz="4400" dirty="0"/>
              <a:t>消元法</a:t>
            </a:r>
          </a:p>
        </p:txBody>
      </p:sp>
      <p:sp>
        <p:nvSpPr>
          <p:cNvPr id="6" name="右箭头 5"/>
          <p:cNvSpPr/>
          <p:nvPr/>
        </p:nvSpPr>
        <p:spPr>
          <a:xfrm>
            <a:off x="2964007" y="2392459"/>
            <a:ext cx="1847561" cy="1196975"/>
          </a:xfrm>
          <a:prstGeom prst="rightArrow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消除等式</a:t>
            </a:r>
          </a:p>
        </p:txBody>
      </p:sp>
      <p:sp>
        <p:nvSpPr>
          <p:cNvPr id="8" name="右箭头 7"/>
          <p:cNvSpPr/>
          <p:nvPr/>
        </p:nvSpPr>
        <p:spPr>
          <a:xfrm>
            <a:off x="7081520" y="2348226"/>
            <a:ext cx="2007062" cy="1196975"/>
          </a:xfrm>
          <a:prstGeom prst="rightArrow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n</a:t>
            </a:r>
            <a:r>
              <a:rPr kumimoji="1" lang="zh-CN" altLang="en-US" dirty="0">
                <a:solidFill>
                  <a:schemeClr val="tx1"/>
                </a:solidFill>
              </a:rPr>
              <a:t>为无界变量</a:t>
            </a:r>
            <a:endParaRPr kumimoji="1" lang="en-US" altLang="zh-CN" dirty="0">
              <a:solidFill>
                <a:schemeClr val="tx1"/>
              </a:solidFill>
            </a:endParaRPr>
          </a:p>
        </p:txBody>
      </p:sp>
      <p:sp>
        <p:nvSpPr>
          <p:cNvPr id="14" name="右箭头 13"/>
          <p:cNvSpPr/>
          <p:nvPr/>
        </p:nvSpPr>
        <p:spPr>
          <a:xfrm>
            <a:off x="896515" y="4970223"/>
            <a:ext cx="1501706" cy="1197204"/>
          </a:xfrm>
          <a:prstGeom prst="rightArrow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正规化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85165" y="1407795"/>
            <a:ext cx="15265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latin typeface="Times New Roman" panose="02020603050405020304" charset="0"/>
                <a:cs typeface="Times New Roman" panose="02020603050405020304" charset="0"/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5943571-C22B-EB71-706D-5597FD928AC0}"/>
                  </a:ext>
                </a:extLst>
              </p:cNvPr>
              <p:cNvSpPr txBox="1"/>
              <p:nvPr/>
            </p:nvSpPr>
            <p:spPr>
              <a:xfrm>
                <a:off x="297814" y="2389307"/>
                <a:ext cx="2844801" cy="1340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sz="180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18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18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18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18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kumimoji="1" lang="en-US" altLang="zh-CN" sz="18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kumimoji="1" lang="en-US" altLang="zh-CN" sz="18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zh-CN" sz="18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zh-CN" sz="18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CN" sz="18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18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sz="18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sz="18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  <m:r>
                                <a:rPr kumimoji="1" lang="en-US" altLang="zh-CN" sz="18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kumimoji="1" lang="en-US" altLang="zh-CN" sz="18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sz="18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sz="18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≤4</m:t>
                              </m:r>
                            </m:e>
                            <m:e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≤−1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5943571-C22B-EB71-706D-5597FD928A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14" y="2389307"/>
                <a:ext cx="2844801" cy="13408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E8E240AA-85E2-60B9-9D63-8B986A33BF9D}"/>
              </a:ext>
            </a:extLst>
          </p:cNvPr>
          <p:cNvSpPr txBox="1"/>
          <p:nvPr/>
        </p:nvSpPr>
        <p:spPr>
          <a:xfrm>
            <a:off x="3079081" y="234822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z = x+2n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B9A3348-5E6A-BCAB-C95E-95F10696DB94}"/>
                  </a:ext>
                </a:extLst>
              </p:cNvPr>
              <p:cNvSpPr txBox="1"/>
              <p:nvPr/>
            </p:nvSpPr>
            <p:spPr>
              <a:xfrm>
                <a:off x="4434349" y="2289003"/>
                <a:ext cx="2844801" cy="9766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sz="180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≤4</m:t>
                              </m:r>
                              <m:r>
                                <m:rPr>
                                  <m:nor/>
                                </m:rPr>
                                <a:rPr lang="zh-CN" altLang="en-US" dirty="0"/>
                                <m:t> </m:t>
                              </m:r>
                            </m:e>
                            <m:e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≤2</m:t>
                              </m:r>
                              <m:r>
                                <m:rPr>
                                  <m:nor/>
                                </m:rPr>
                                <a:rPr lang="zh-CN" altLang="en-US" dirty="0"/>
                                <m:t> </m:t>
                              </m:r>
                            </m:e>
                            <m:e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≤−1</m:t>
                              </m:r>
                              <m:r>
                                <m:rPr>
                                  <m:nor/>
                                </m:rPr>
                                <a:rPr lang="zh-CN" altLang="en-US" dirty="0"/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B9A3348-5E6A-BCAB-C95E-95F10696D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349" y="2289003"/>
                <a:ext cx="2844801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19E16C6-1E0E-BA92-4015-139BCF00F40F}"/>
                  </a:ext>
                </a:extLst>
              </p:cNvPr>
              <p:cNvSpPr txBox="1"/>
              <p:nvPr/>
            </p:nvSpPr>
            <p:spPr>
              <a:xfrm>
                <a:off x="8890952" y="2452386"/>
                <a:ext cx="2844801" cy="710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sz="180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≤2</m:t>
                              </m:r>
                              <m:r>
                                <m:rPr>
                                  <m:nor/>
                                </m:rPr>
                                <a:rPr lang="zh-CN" altLang="en-US" dirty="0"/>
                                <m:t> </m:t>
                              </m:r>
                            </m:e>
                            <m:e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≤−1</m:t>
                              </m:r>
                              <m:r>
                                <m:rPr>
                                  <m:nor/>
                                </m:rPr>
                                <a:rPr lang="zh-CN" altLang="en-US" dirty="0"/>
                                <m:t>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19E16C6-1E0E-BA92-4015-139BCF00F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952" y="2452386"/>
                <a:ext cx="2844801" cy="7101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B14802DA-A4D9-12E2-8C46-934ADABAD475}"/>
                  </a:ext>
                </a:extLst>
              </p:cNvPr>
              <p:cNvSpPr txBox="1"/>
              <p:nvPr/>
            </p:nvSpPr>
            <p:spPr>
              <a:xfrm>
                <a:off x="2465386" y="5213728"/>
                <a:ext cx="2844801" cy="710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sz="180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1≥0</m:t>
                              </m:r>
                              <m:r>
                                <m:rPr>
                                  <m:nor/>
                                </m:rPr>
                                <a:rPr lang="zh-CN" altLang="en-US" dirty="0"/>
                                <m:t> </m:t>
                              </m:r>
                            </m:e>
                            <m:e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−1≥0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B14802DA-A4D9-12E2-8C46-934ADABAD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386" y="5213728"/>
                <a:ext cx="2844801" cy="7101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右箭头 13">
            <a:extLst>
              <a:ext uri="{FF2B5EF4-FFF2-40B4-BE49-F238E27FC236}">
                <a16:creationId xmlns:a16="http://schemas.microsoft.com/office/drawing/2014/main" id="{379E788C-B2A4-57E6-726B-76BCE07A7EDA}"/>
              </a:ext>
            </a:extLst>
          </p:cNvPr>
          <p:cNvSpPr/>
          <p:nvPr/>
        </p:nvSpPr>
        <p:spPr>
          <a:xfrm>
            <a:off x="5223751" y="4970223"/>
            <a:ext cx="1709120" cy="1197204"/>
          </a:xfrm>
          <a:prstGeom prst="rightArrow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消去变量</a:t>
            </a:r>
            <a:r>
              <a:rPr kumimoji="1" lang="en-US" altLang="zh-CN" dirty="0">
                <a:solidFill>
                  <a:schemeClr val="tx1"/>
                </a:solidFill>
              </a:rPr>
              <a:t>x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828F7042-9E13-8CC5-610D-44F707E48E4B}"/>
                  </a:ext>
                </a:extLst>
              </p:cNvPr>
              <p:cNvSpPr txBox="1"/>
              <p:nvPr/>
            </p:nvSpPr>
            <p:spPr>
              <a:xfrm>
                <a:off x="6932871" y="5384159"/>
                <a:ext cx="20070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kumimoji="1"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≥0</m:t>
                      </m:r>
                      <m:r>
                        <m:rPr>
                          <m:nor/>
                        </m:rPr>
                        <a:rPr lang="zh-CN" altLang="en-US" dirty="0"/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828F7042-9E13-8CC5-610D-44F707E48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871" y="5384159"/>
                <a:ext cx="2007062" cy="369332"/>
              </a:xfrm>
              <a:prstGeom prst="rect">
                <a:avLst/>
              </a:prstGeom>
              <a:blipFill>
                <a:blip r:embed="rId7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B6D1C757-7F2E-A63D-386B-9AA53E6AA692}"/>
              </a:ext>
            </a:extLst>
          </p:cNvPr>
          <p:cNvSpPr txBox="1"/>
          <p:nvPr/>
        </p:nvSpPr>
        <p:spPr>
          <a:xfrm>
            <a:off x="7622854" y="6167427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y= 0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D92540E-B1F6-55B9-44A4-D373B6EED264}"/>
              </a:ext>
            </a:extLst>
          </p:cNvPr>
          <p:cNvSpPr txBox="1"/>
          <p:nvPr/>
        </p:nvSpPr>
        <p:spPr>
          <a:xfrm>
            <a:off x="5353754" y="3726765"/>
            <a:ext cx="10059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y= 0</a:t>
            </a:r>
          </a:p>
          <a:p>
            <a:r>
              <a:rPr lang="en-US" altLang="zh-CN" dirty="0"/>
              <a:t>x= 1</a:t>
            </a:r>
          </a:p>
          <a:p>
            <a:r>
              <a:rPr lang="en-US" altLang="zh-CN" dirty="0"/>
              <a:t>n = -1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BF2A48C-DC98-EFD1-4ECB-2C6306092144}"/>
              </a:ext>
            </a:extLst>
          </p:cNvPr>
          <p:cNvSpPr txBox="1"/>
          <p:nvPr/>
        </p:nvSpPr>
        <p:spPr>
          <a:xfrm>
            <a:off x="3501553" y="6028927"/>
            <a:ext cx="1005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y= 0</a:t>
            </a:r>
          </a:p>
          <a:p>
            <a:r>
              <a:rPr lang="en-US" altLang="zh-CN" dirty="0"/>
              <a:t>x= 1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BB2D431-9074-9D64-EE94-82DD274D84C3}"/>
              </a:ext>
            </a:extLst>
          </p:cNvPr>
          <p:cNvSpPr txBox="1"/>
          <p:nvPr/>
        </p:nvSpPr>
        <p:spPr>
          <a:xfrm>
            <a:off x="1097065" y="3726765"/>
            <a:ext cx="11006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y= 0</a:t>
            </a:r>
          </a:p>
          <a:p>
            <a:r>
              <a:rPr lang="en-US" altLang="zh-CN" dirty="0"/>
              <a:t>x= 1</a:t>
            </a:r>
          </a:p>
          <a:p>
            <a:r>
              <a:rPr lang="en-US" altLang="zh-CN" dirty="0"/>
              <a:t>n = -1</a:t>
            </a:r>
          </a:p>
          <a:p>
            <a:r>
              <a:rPr lang="en-US" altLang="zh-CN" dirty="0"/>
              <a:t>z = -1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595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  <p:bldP spid="18" grpId="0"/>
      <p:bldP spid="1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：算法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25595" y="2414270"/>
            <a:ext cx="590359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xmlns="" val="-79" checksum="3893684283"/>
                  <wpsdc:marlchars xmlns:wpsdc="http://www.wps.cn/officeDocument/2017/drawingmlCustomData" xmlns="" val="79" checksum="883885931"/>
                </a:ext>
              </a:extLst>
            </a:pPr>
            <a:r>
              <a:rPr lang="en-US" altLang="zh-CN" sz="2800"/>
              <a:t> </a:t>
            </a:r>
            <a:r>
              <a:rPr lang="en-US" altLang="zh-CN" sz="2800">
                <a:solidFill>
                  <a:schemeClr val="tx1"/>
                </a:solidFill>
              </a:rPr>
              <a:t>Fourier-Motzkin</a:t>
            </a:r>
            <a:endParaRPr lang="en-US" altLang="zh-CN" sz="2800">
              <a:solidFill>
                <a:srgbClr val="FF0000"/>
              </a:solidFill>
            </a:endParaRPr>
          </a:p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xmlns="" val="-79" checksum="3893684283"/>
                  <wpsdc:marlchars xmlns:wpsdc="http://www.wps.cn/officeDocument/2017/drawingmlCustomData" xmlns="" val="79" checksum="883885931"/>
                </a:ext>
              </a:extLst>
            </a:pPr>
            <a:r>
              <a:rPr lang="zh-CN" altLang="en-US" sz="2800"/>
              <a:t> </a:t>
            </a:r>
            <a:r>
              <a:rPr lang="zh-CN" altLang="en-US" sz="2800">
                <a:solidFill>
                  <a:srgbClr val="FF0000"/>
                </a:solidFill>
              </a:rPr>
              <a:t>单纯形法</a:t>
            </a:r>
            <a:endParaRPr lang="zh-CN" altLang="en-US" sz="2800"/>
          </a:p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xmlns="" val="-79" checksum="3893684283"/>
                  <wpsdc:marlchars xmlns:wpsdc="http://www.wps.cn/officeDocument/2017/drawingmlCustomData" xmlns="" val="79" checksum="883885931"/>
                </a:ext>
              </a:extLst>
            </a:pPr>
            <a:r>
              <a:rPr lang="zh-CN" altLang="en-US" sz="2800"/>
              <a:t> 分支定界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：单纯形法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60145" y="1998345"/>
            <a:ext cx="915733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ym typeface="+mn-ea"/>
              </a:rPr>
              <a:t>单纯形法（Simplex Algorithm）于1947年由George Dantzig发明</a:t>
            </a: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ym typeface="+mn-ea"/>
              </a:rPr>
              <a:t>最初用于解决线性规划问题</a:t>
            </a: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ym typeface="+mn-ea"/>
              </a:rPr>
              <a:t>线性算数的可满足性问题是线性规划的一个</a:t>
            </a:r>
            <a:r>
              <a:rPr kumimoji="1" lang="zh-CN" altLang="en-US" sz="2400" dirty="0">
                <a:solidFill>
                  <a:srgbClr val="FF0000"/>
                </a:solidFill>
                <a:sym typeface="+mn-ea"/>
              </a:rPr>
              <a:t>子问题</a:t>
            </a:r>
            <a:endParaRPr kumimoji="1" lang="zh-CN" altLang="en-US" sz="2400" dirty="0"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ym typeface="+mn-ea"/>
              </a:rPr>
              <a:t>最坏情况下的时间复杂度是指数级的</a:t>
            </a: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ym typeface="+mn-ea"/>
              </a:rPr>
              <a:t>可以有效解决含有大量线性约束的线性算数问题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回顾：课程逻辑</a:t>
            </a:r>
          </a:p>
        </p:txBody>
      </p:sp>
      <p:sp>
        <p:nvSpPr>
          <p:cNvPr id="7" name="矩形 6"/>
          <p:cNvSpPr/>
          <p:nvPr/>
        </p:nvSpPr>
        <p:spPr>
          <a:xfrm>
            <a:off x="914397" y="5430742"/>
            <a:ext cx="10385068" cy="10416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213223" y="5806300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集合论</a:t>
            </a:r>
          </a:p>
        </p:txBody>
      </p:sp>
      <p:sp>
        <p:nvSpPr>
          <p:cNvPr id="9" name="矩形 8"/>
          <p:cNvSpPr/>
          <p:nvPr/>
        </p:nvSpPr>
        <p:spPr>
          <a:xfrm>
            <a:off x="3714906" y="5806300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计算复杂性理论</a:t>
            </a:r>
          </a:p>
        </p:txBody>
      </p:sp>
      <p:sp>
        <p:nvSpPr>
          <p:cNvPr id="10" name="矩形 9"/>
          <p:cNvSpPr/>
          <p:nvPr/>
        </p:nvSpPr>
        <p:spPr>
          <a:xfrm>
            <a:off x="6216589" y="5806301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形式文法</a:t>
            </a:r>
          </a:p>
        </p:txBody>
      </p:sp>
      <p:sp>
        <p:nvSpPr>
          <p:cNvPr id="11" name="矩形 10"/>
          <p:cNvSpPr/>
          <p:nvPr/>
        </p:nvSpPr>
        <p:spPr>
          <a:xfrm>
            <a:off x="8718272" y="5806301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结构化归纳法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549727" y="5430742"/>
            <a:ext cx="1177076" cy="375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数学基础</a:t>
            </a:r>
          </a:p>
        </p:txBody>
      </p:sp>
      <p:sp>
        <p:nvSpPr>
          <p:cNvPr id="13" name="矩形 12"/>
          <p:cNvSpPr/>
          <p:nvPr/>
        </p:nvSpPr>
        <p:spPr>
          <a:xfrm>
            <a:off x="914397" y="4243870"/>
            <a:ext cx="10385068" cy="10416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21610" y="4619427"/>
            <a:ext cx="5153501" cy="5636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命题逻辑（符号系统、证明系统、推导规则）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ea typeface="SimHei" panose="02010609060101010101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550197" y="4619427"/>
            <a:ext cx="1310235" cy="56369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构造逻辑</a:t>
            </a:r>
          </a:p>
        </p:txBody>
      </p:sp>
      <p:sp>
        <p:nvSpPr>
          <p:cNvPr id="17" name="矩形 16"/>
          <p:cNvSpPr/>
          <p:nvPr/>
        </p:nvSpPr>
        <p:spPr>
          <a:xfrm>
            <a:off x="8035518" y="4619427"/>
            <a:ext cx="1310234" cy="56369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谓词逻辑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796217" y="4243869"/>
            <a:ext cx="1177076" cy="375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逻辑</a:t>
            </a:r>
          </a:p>
        </p:txBody>
      </p:sp>
      <p:sp>
        <p:nvSpPr>
          <p:cNvPr id="15" name="矩形 14"/>
          <p:cNvSpPr/>
          <p:nvPr/>
        </p:nvSpPr>
        <p:spPr>
          <a:xfrm>
            <a:off x="9564282" y="4619426"/>
            <a:ext cx="1406107" cy="5636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霍尔逻辑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线性算数理论</a:t>
            </a:r>
            <a:r>
              <a:rPr lang="zh-CN" altLang="en-US" sz="4400" dirty="0"/>
              <a:t>：几何意义</a:t>
            </a:r>
            <a:endParaRPr lang="en-US" altLang="zh-CN" sz="4400" dirty="0"/>
          </a:p>
        </p:txBody>
      </p:sp>
      <p:sp>
        <p:nvSpPr>
          <p:cNvPr id="4" name="文本框 3"/>
          <p:cNvSpPr txBox="1"/>
          <p:nvPr/>
        </p:nvSpPr>
        <p:spPr>
          <a:xfrm>
            <a:off x="480722" y="1480641"/>
            <a:ext cx="7859844" cy="3344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线性约束可满足性问题可以转换为几何问题</a:t>
            </a:r>
            <a:endParaRPr kumimoji="1" lang="en-US" altLang="zh-CN" sz="2400" dirty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每个变量代表一个维度</a:t>
            </a:r>
            <a:endParaRPr kumimoji="1" lang="en-US" altLang="zh-CN" sz="2400" dirty="0"/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每个约束定义一个凸子空间</a:t>
            </a:r>
            <a:endParaRPr kumimoji="1" lang="en-US" altLang="zh-CN" sz="2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不等式定义一个半空间</a:t>
            </a:r>
            <a:endParaRPr kumimoji="1" lang="en-US" altLang="zh-CN" sz="2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等式定义一个超平面</a:t>
            </a:r>
            <a:endParaRPr kumimoji="1" lang="en-US" altLang="zh-CN" sz="2400" dirty="0"/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解空间由半空间和超平面交集定义，形成一个凸多面体</a:t>
            </a:r>
            <a:endParaRPr kumimoji="1" lang="en-US" altLang="zh-CN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4C4385-FBB4-232C-1BE8-55316E17F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0566" y="1881763"/>
            <a:ext cx="3787775" cy="329057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D4DB0A9-68AC-D807-E7EE-78333C748D18}"/>
              </a:ext>
            </a:extLst>
          </p:cNvPr>
          <p:cNvSpPr txBox="1"/>
          <p:nvPr/>
        </p:nvSpPr>
        <p:spPr>
          <a:xfrm>
            <a:off x="2062449" y="5682159"/>
            <a:ext cx="71462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solidFill>
                  <a:srgbClr val="1D1007"/>
                </a:solidFill>
                <a:effectLst/>
                <a:latin typeface="Verdana" panose="020B0604030504040204" pitchFamily="34" charset="0"/>
              </a:rPr>
              <a:t>凸集可以这样描述</a:t>
            </a:r>
            <a:r>
              <a:rPr lang="en-US" altLang="zh-CN" sz="2000" b="0" i="0" dirty="0">
                <a:solidFill>
                  <a:srgbClr val="1D1007"/>
                </a:solidFill>
                <a:effectLst/>
                <a:latin typeface="Verdana" panose="020B0604030504040204" pitchFamily="34" charset="0"/>
              </a:rPr>
              <a:t>:</a:t>
            </a:r>
            <a:r>
              <a:rPr lang="zh-CN" altLang="en-US" sz="2000" b="0" i="0" dirty="0">
                <a:solidFill>
                  <a:srgbClr val="1D1007"/>
                </a:solidFill>
                <a:effectLst/>
                <a:latin typeface="Verdana" panose="020B0604030504040204" pitchFamily="34" charset="0"/>
              </a:rPr>
              <a:t>用一条直线连接集合里两个元素，这条连线上的所有元素都在这个集合里，这个集合称为凸集；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665637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：单纯形法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492885" y="1661160"/>
                <a:ext cx="9206865" cy="353568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l"/>
                <a:r>
                  <a:rPr kumimoji="1" lang="en-US" altLang="zh-CN" sz="2800" b="1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Normal forms</a:t>
                </a:r>
                <a:r>
                  <a:rPr kumimoji="1" lang="zh-CN" altLang="en-US" sz="2800" b="1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：</a:t>
                </a:r>
              </a:p>
              <a:p>
                <a:pPr algn="l"/>
                <a:endParaRPr kumimoji="1" lang="zh-CN" altLang="en-US" sz="2000" b="1" dirty="0">
                  <a:sym typeface="+mn-ea"/>
                </a:endParaRPr>
              </a:p>
              <a:p>
                <a:pPr algn="l"/>
                <a:r>
                  <a:rPr kumimoji="1" lang="zh-CN" altLang="en-US" sz="2000" b="1" dirty="0">
                    <a:sym typeface="+mn-ea"/>
                  </a:rPr>
                  <a:t> </a:t>
                </a:r>
                <a:r>
                  <a:rPr kumimoji="1" lang="en-US" altLang="zh-CN" sz="2000" dirty="0">
                    <a:sym typeface="+mn-ea"/>
                  </a:rPr>
                  <a:t>Two types of constraints as input.</a:t>
                </a:r>
                <a:endParaRPr kumimoji="1" lang="zh-CN" altLang="en-US" sz="2000" b="1" dirty="0">
                  <a:sym typeface="+mn-ea"/>
                </a:endParaRPr>
              </a:p>
              <a:p>
                <a:pPr algn="l"/>
                <a:r>
                  <a:rPr kumimoji="1" lang="en-US" altLang="zh-CN" sz="2000" dirty="0">
                    <a:sym typeface="+mn-ea"/>
                  </a:rPr>
                  <a:t>We normalize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:r>
                  <a:rPr kumimoji="1" lang="en-US" altLang="zh-CN" sz="2000" dirty="0">
                    <a:sym typeface="+mn-ea"/>
                  </a:rPr>
                  <a:t>inequalities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:r>
                  <a:rPr kumimoji="1" lang="en-US" altLang="zh-CN" sz="2000" dirty="0">
                    <a:sym typeface="+mn-ea"/>
                  </a:rPr>
                  <a:t>into the following normal form:	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kumimoji="1" lang="en-US" altLang="zh-CN" sz="20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sz="200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̅"/>
                                    <m:ctrlPr>
                                      <a:rPr kumimoji="1" lang="en-US" altLang="zh-CN" sz="20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sz="20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sz="200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̅"/>
                                    <m:ctrlPr>
                                      <a:rPr kumimoji="1" lang="en-US" altLang="zh-CN" sz="20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sz="20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sSub>
                              <m:sSubPr>
                                <m:ctrlP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≥</m:t>
                            </m:r>
                            <m:sSub>
                              <m:sSubPr>
                                <m:ctrlPr>
                                  <a:rPr kumimoji="1" lang="en-US" altLang="zh-CN" sz="200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kumimoji="1" lang="en-US" altLang="zh-CN" sz="20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kumimoji="1" lang="en-US" altLang="zh-CN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≥</m:t>
                            </m:r>
                            <m:sSub>
                              <m:sSubPr>
                                <m:ctrlPr>
                                  <a:rPr kumimoji="1" lang="en-US" altLang="zh-CN" sz="200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kumimoji="1" lang="en-US" altLang="zh-CN" sz="2000" b="0" i="1" dirty="0">
                    <a:solidFill>
                      <a:srgbClr val="0432FF"/>
                    </a:solidFill>
                    <a:latin typeface="Cambria Math" panose="02040503050406030204" pitchFamily="18" charset="0"/>
                  </a:rPr>
                  <a:t>       </a:t>
                </a:r>
              </a:p>
              <a:p>
                <a:pPr algn="l"/>
                <a:r>
                  <a:rPr kumimoji="1" lang="en-US" altLang="zh-CN" sz="2000" b="0" i="1" dirty="0">
                    <a:solidFill>
                      <a:srgbClr val="0432FF"/>
                    </a:solidFill>
                    <a:latin typeface="Cambria Math" panose="02040503050406030204" pitchFamily="18" charset="0"/>
                  </a:rPr>
                  <a:t> 	</a:t>
                </a:r>
              </a:p>
              <a:p>
                <a:pPr algn="l"/>
                <a:r>
                  <a:rPr kumimoji="1" lang="en-US" altLang="zh-CN" sz="2000" dirty="0">
                    <a:sym typeface="+mn-ea"/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1" lang="en-US" altLang="zh-CN" sz="20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0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kumimoji="1" lang="en-US" altLang="zh-CN" sz="20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sz="2000" dirty="0">
                    <a:sym typeface="+mn-ea"/>
                  </a:rPr>
                  <a:t>are called </a:t>
                </a:r>
                <a:r>
                  <a:rPr kumimoji="1" lang="en-US" altLang="zh-CN" sz="2000" dirty="0">
                    <a:solidFill>
                      <a:srgbClr val="0432FF"/>
                    </a:solidFill>
                    <a:sym typeface="+mn-ea"/>
                  </a:rPr>
                  <a:t>basic variables</a:t>
                </a:r>
                <a:r>
                  <a:rPr kumimoji="1" lang="en-US" altLang="zh-CN" sz="2000" dirty="0">
                    <a:sym typeface="+mn-ea"/>
                  </a:rPr>
                  <a:t>,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1" lang="en-US" altLang="zh-CN" sz="20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0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kumimoji="1" lang="en-US" altLang="zh-CN" sz="20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sz="2000" dirty="0">
                    <a:sym typeface="+mn-ea"/>
                  </a:rPr>
                  <a:t> are called </a:t>
                </a:r>
                <a:r>
                  <a:rPr kumimoji="1" lang="en-US" altLang="zh-CN" sz="2000" dirty="0">
                    <a:solidFill>
                      <a:srgbClr val="0432FF"/>
                    </a:solidFill>
                    <a:sym typeface="+mn-ea"/>
                  </a:rPr>
                  <a:t>additional variables</a:t>
                </a:r>
                <a:r>
                  <a:rPr kumimoji="1" lang="en-US" altLang="zh-CN" sz="2000" dirty="0">
                    <a:sym typeface="+mn-ea"/>
                  </a:rPr>
                  <a:t>.</a:t>
                </a:r>
                <a:endParaRPr kumimoji="1" lang="zh-CN" altLang="en-US" dirty="0">
                  <a:sym typeface="+mn-ea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885" y="1661160"/>
                <a:ext cx="9206865" cy="353568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：单纯形法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481455" y="1321435"/>
                <a:ext cx="9852660" cy="513905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zh-CN" altLang="en-US" sz="2800" b="1" dirty="0">
                    <a:latin typeface="Times New Roman" panose="02020603050405020304" charset="0"/>
                    <a:cs typeface="Times New Roman" panose="02020603050405020304" charset="0"/>
                  </a:rPr>
                  <a:t>Converting to </a:t>
                </a:r>
                <a:r>
                  <a:rPr lang="en-US" altLang="zh-CN" sz="2800" b="1" dirty="0">
                    <a:latin typeface="Times New Roman" panose="02020603050405020304" charset="0"/>
                    <a:cs typeface="Times New Roman" panose="02020603050405020304" charset="0"/>
                  </a:rPr>
                  <a:t>Normal </a:t>
                </a:r>
                <a:r>
                  <a:rPr lang="zh-CN" altLang="en-US" sz="2800" b="1" dirty="0">
                    <a:latin typeface="Times New Roman" panose="02020603050405020304" charset="0"/>
                    <a:cs typeface="Times New Roman" panose="02020603050405020304" charset="0"/>
                  </a:rPr>
                  <a:t>Form</a:t>
                </a:r>
              </a:p>
              <a:p>
                <a:endParaRPr lang="en-US" altLang="zh-CN" sz="2000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𝐿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⋈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zh-CN" sz="2000" b="1" dirty="0">
                    <a:cs typeface="+mn-lt"/>
                  </a:rPr>
                  <a:t>  </a:t>
                </a:r>
                <a:r>
                  <a:rPr lang="en-US" altLang="zh-CN" sz="2000" dirty="0">
                    <a:cs typeface="+mn-lt"/>
                  </a:rPr>
                  <a:t>(</a:t>
                </a:r>
                <a:r>
                  <a:rPr lang="en-US" altLang="zh-CN" sz="2000" dirty="0">
                    <a:cs typeface="+mn-lt"/>
                    <a:sym typeface="+mn-ea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⋈∈{=,≤,≥}</m:t>
                    </m:r>
                  </m:oMath>
                </a14:m>
                <a:r>
                  <a:rPr lang="en-US" altLang="zh-CN" sz="2000" dirty="0">
                    <a:cs typeface="+mn-lt"/>
                  </a:rPr>
                  <a:t>)</a:t>
                </a:r>
              </a:p>
              <a:p>
                <a:pPr algn="l"/>
                <a:endParaRPr lang="en-US" altLang="zh-CN" sz="2000" dirty="0">
                  <a:cs typeface="+mn-lt"/>
                </a:endParaRPr>
              </a:p>
              <a:p>
                <a:pPr marL="0" lvl="0" indent="0" algn="l">
                  <a:buNone/>
                </a:pPr>
                <a:r>
                  <a:rPr lang="en-US" altLang="zh-CN" sz="2000" dirty="0">
                    <a:solidFill>
                      <a:schemeClr val="tx1"/>
                    </a:solidFill>
                  </a:rPr>
                  <a:t>1. Move all addends in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</a:rPr>
                  <a:t> to the left-hand side to obtain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𝐿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’⋈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𝑏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</a:rPr>
                  <a:t>(where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𝑏</m:t>
                    </m:r>
                    <m:r>
                      <a:rPr lang="en-US" altLang="zh-CN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</a:rPr>
                  <a:t>is a constant)</a:t>
                </a:r>
              </a:p>
              <a:p>
                <a:pPr marL="0" lvl="0" indent="0" algn="l">
                  <a:buNone/>
                </a:pPr>
                <a:endParaRPr lang="zh-CN" altLang="en-US" sz="2000" dirty="0">
                  <a:solidFill>
                    <a:schemeClr val="tx1"/>
                  </a:solidFill>
                </a:endParaRPr>
              </a:p>
              <a:p>
                <a:pPr algn="l">
                  <a:buClrTx/>
                  <a:buSzTx/>
                  <a:buFontTx/>
                </a:pPr>
                <a:r>
                  <a:rPr kumimoji="1" lang="en-US" altLang="zh-CN" sz="2000" kern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2. Introduce a new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sz="2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sz="2000" kern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kumimoji="1" lang="en-US" altLang="zh-CN" sz="2000" kern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kumimoji="1" lang="en-US" altLang="zh-CN" sz="2000" b="1" kern="0" dirty="0">
                  <a:solidFill>
                    <a:srgbClr val="0432FF"/>
                  </a:solidFill>
                  <a:latin typeface="Cambria Math" panose="02040503050406030204" pitchFamily="18" charset="0"/>
                </a:endParaRPr>
              </a:p>
              <a:p>
                <a:r>
                  <a:rPr kumimoji="1" lang="en-US" altLang="zh-CN" sz="2000" b="1" kern="0" dirty="0">
                    <a:solidFill>
                      <a:srgbClr val="0432FF"/>
                    </a:solidFill>
                    <a:latin typeface="Cambria Math" panose="02040503050406030204" pitchFamily="18" charset="0"/>
                  </a:rPr>
                  <a:t>    Replace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𝐿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’⋈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𝑏</m:t>
                    </m:r>
                  </m:oMath>
                </a14:m>
                <a:endParaRPr kumimoji="1" lang="en-US" altLang="zh-CN" sz="2000" b="1" kern="0" dirty="0">
                  <a:solidFill>
                    <a:srgbClr val="0432FF"/>
                  </a:solidFill>
                  <a:latin typeface="Cambria Math" panose="02040503050406030204" pitchFamily="18" charset="0"/>
                  <a:sym typeface="+mn-ea"/>
                </a:endParaRPr>
              </a:p>
              <a:p>
                <a:r>
                  <a:rPr kumimoji="1" lang="en-US" altLang="zh-CN" sz="2000" b="1" kern="0" dirty="0">
                    <a:solidFill>
                      <a:srgbClr val="0432FF"/>
                    </a:solidFill>
                    <a:latin typeface="Cambria Math" panose="02040503050406030204" pitchFamily="18" charset="0"/>
                    <a:sym typeface="+mn-ea"/>
                  </a:rPr>
                  <a:t>    </a:t>
                </a:r>
                <a:r>
                  <a:rPr kumimoji="1" lang="en-US" altLang="zh-CN" sz="2000" b="1" kern="0" dirty="0">
                    <a:solidFill>
                      <a:srgbClr val="0432FF"/>
                    </a:solidFill>
                    <a:latin typeface="Cambria Math" panose="02040503050406030204" pitchFamily="18" charset="0"/>
                  </a:rPr>
                  <a:t>with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𝐿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’</m:t>
                    </m:r>
                    <m:r>
                      <a:rPr lang="en-US" altLang="zh-CN" sz="200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/>
                  <a:t> = 0 </a:t>
                </a:r>
                <a:r>
                  <a:rPr kumimoji="1" lang="en-US" altLang="zh-CN" sz="2000" b="1" kern="0" dirty="0">
                    <a:solidFill>
                      <a:srgbClr val="0432FF"/>
                    </a:solidFill>
                    <a:latin typeface="Cambria Math" panose="02040503050406030204" pitchFamily="18" charset="0"/>
                    <a:sym typeface="+mn-ea"/>
                  </a:rPr>
                  <a:t>  </a:t>
                </a:r>
                <a:r>
                  <a:rPr kumimoji="1" lang="en-US" altLang="zh-CN" sz="2000" b="1" kern="0" dirty="0">
                    <a:solidFill>
                      <a:srgbClr val="0432FF"/>
                    </a:solidFill>
                    <a:latin typeface="Cambria Math" panose="02040503050406030204" pitchFamily="18" charset="0"/>
                  </a:rPr>
                  <a:t>and</a:t>
                </a:r>
                <a:r>
                  <a:rPr lang="en-US" altLang="zh-CN" sz="20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⋈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CN" sz="2000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endParaRPr lang="en-US" altLang="zh-CN" sz="2000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r>
                  <a:rPr kumimoji="1" lang="en-US" altLang="zh-CN" sz="20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   If </a:t>
                </a:r>
                <a14:m>
                  <m:oMath xmlns:m="http://schemas.openxmlformats.org/officeDocument/2006/math">
                    <m:r>
                      <a:rPr kumimoji="1" lang="en-US" altLang="zh-CN" sz="2000" kern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⋈</m:t>
                    </m:r>
                  </m:oMath>
                </a14:m>
                <a:r>
                  <a:rPr kumimoji="1" lang="en-US" altLang="zh-CN" sz="20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equality operator, rewrite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ker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 ker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sz="2000" i="1" ker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sz="2000" i="1" kern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i="1" kern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1" lang="en-US" altLang="zh-CN" sz="20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ker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 ker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sz="2000" i="1" ker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sz="2000" i="1" kern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≥</m:t>
                    </m:r>
                    <m:r>
                      <a:rPr kumimoji="1" lang="en-US" altLang="zh-CN" sz="2000" i="1" kern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1" lang="en-US" altLang="zh-CN" sz="20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ker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 ker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sz="2000" i="1" ker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sz="2000" i="1" kern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≤</m:t>
                    </m:r>
                    <m:r>
                      <a:rPr kumimoji="1" lang="en-US" altLang="zh-CN" sz="2000" i="1" kern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1" lang="en-US" altLang="zh-CN" sz="20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endParaRPr kumimoji="1" lang="en-US" altLang="zh-CN" sz="20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kumimoji="1" lang="en-US" altLang="zh-CN" sz="20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Example：</a:t>
                </a:r>
              </a:p>
              <a:p>
                <a:endParaRPr kumimoji="1" lang="en-US" altLang="zh-CN" sz="20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kumimoji="1" lang="en-US" altLang="zh-CN" sz="20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	Convert  </a:t>
                </a:r>
                <a14:m>
                  <m:oMath xmlns:m="http://schemas.openxmlformats.org/officeDocument/2006/math">
                    <m:r>
                      <a:rPr kumimoji="1" lang="en-US" altLang="zh-CN" sz="2000" i="1" ker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000" i="1" ker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+</m:t>
                    </m:r>
                    <m:r>
                      <a:rPr kumimoji="1" lang="en-US" altLang="zh-CN" sz="2000" i="1" ker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𝑦</m:t>
                    </m:r>
                    <m:r>
                      <a:rPr kumimoji="1" lang="en-US" altLang="zh-CN" sz="2000" i="1" kern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≥</m:t>
                    </m:r>
                    <m:r>
                      <a:rPr kumimoji="1" lang="en-US" altLang="zh-CN" sz="2000" i="1" ker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kumimoji="1" lang="en-US" altLang="zh-CN" sz="2000" i="1" kern="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2000" i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20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to  </a:t>
                </a:r>
                <a14:m>
                  <m:oMath xmlns:m="http://schemas.openxmlformats.org/officeDocument/2006/math">
                    <m:r>
                      <a:rPr kumimoji="1" lang="en-US" altLang="zh-CN" sz="2000" i="1" ker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000" i="1" ker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+</m:t>
                    </m:r>
                    <m:r>
                      <a:rPr kumimoji="1" lang="en-US" altLang="zh-CN" sz="2000" i="1" ker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𝑦</m:t>
                    </m:r>
                    <m:r>
                      <a:rPr kumimoji="1" lang="en-US" altLang="zh-CN" sz="2000" i="1" ker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zh-CN" sz="2000" i="1" ker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 ker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sz="2000" i="1" ker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000" i="1" ker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=0 ∧</m:t>
                    </m:r>
                    <m:sSub>
                      <m:sSubPr>
                        <m:ctrlPr>
                          <a:rPr kumimoji="1" lang="en-US" altLang="zh-CN" sz="2000" i="1" ker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 ker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sz="2000" i="1" ker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000" i="1" ker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≥</m:t>
                    </m:r>
                    <m:r>
                      <a:rPr kumimoji="1" lang="en-US" altLang="zh-CN" sz="2000" i="1" ker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2</m:t>
                    </m:r>
                  </m:oMath>
                </a14:m>
                <a:endParaRPr kumimoji="1" lang="en-US" altLang="zh-CN" sz="2000" i="1" kern="0" dirty="0">
                  <a:solidFill>
                    <a:srgbClr val="0432FF"/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455" y="1321435"/>
                <a:ext cx="9852660" cy="5139055"/>
              </a:xfrm>
              <a:prstGeom prst="rect">
                <a:avLst/>
              </a:prstGeom>
              <a:blipFill>
                <a:blip r:embed="rId2"/>
                <a:stretch>
                  <a:fillRect l="-1238" t="-1305" b="-13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：单纯形法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207770" y="1837055"/>
                <a:ext cx="9788525" cy="198818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sz="2400" b="1">
                    <a:latin typeface="Times New Roman" panose="02020603050405020304" charset="0"/>
                    <a:cs typeface="Times New Roman" panose="02020603050405020304" charset="0"/>
                  </a:rPr>
                  <a:t>Example</a:t>
                </a:r>
              </a:p>
              <a:p>
                <a:endParaRPr lang="en-US" sz="2400" b="1"/>
              </a:p>
              <a:p>
                <a:endParaRPr lang="en-US" sz="2400" b="1"/>
              </a:p>
              <a:p>
                <a:r>
                  <a:rPr kumimoji="1" lang="en-US" altLang="zh-CN">
                    <a:solidFill>
                      <a:srgbClr val="0432FF"/>
                    </a:solidFill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kumimoji="1" lang="en-US" altLang="zh-CN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b="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1" lang="en-US" altLang="zh-CN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zh-CN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kumimoji="1" lang="en-US" altLang="zh-CN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kumimoji="1" lang="en-US" altLang="zh-CN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kumimoji="1" lang="en-US" altLang="zh-CN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kumimoji="1" lang="en-US" altLang="zh-CN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kumimoji="1" lang="en-US" altLang="zh-CN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kumimoji="1" lang="en-US" altLang="zh-CN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CN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kumimoji="1" lang="en-US" altLang="zh-CN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US" altLang="zh-CN" baseline="-2500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770" y="1837055"/>
                <a:ext cx="9788525" cy="198818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箭头连接符 4"/>
          <p:cNvCxnSpPr/>
          <p:nvPr/>
        </p:nvCxnSpPr>
        <p:spPr>
          <a:xfrm>
            <a:off x="5210810" y="3460115"/>
            <a:ext cx="1417320" cy="6985"/>
          </a:xfrm>
          <a:prstGeom prst="straightConnector1">
            <a:avLst/>
          </a:prstGeom>
          <a:ln w="66675" cmpd="sng">
            <a:solidFill>
              <a:schemeClr val="accent1">
                <a:lumMod val="75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210810" y="3098800"/>
            <a:ext cx="1236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normalize</a:t>
            </a:r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7552055" y="2596515"/>
                <a:ext cx="2314575" cy="16649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1=0</m:t>
                              </m:r>
                            </m:e>
                            <m:e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2=0</m:t>
                              </m:r>
                            </m:e>
                            <m:e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3=0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1≥2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2≥0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3≥1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055" y="2596515"/>
                <a:ext cx="2314575" cy="166497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：单纯形法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893060" y="2233295"/>
            <a:ext cx="5690235" cy="37445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 fontAlgn="auto">
              <a:lnSpc>
                <a:spcPct val="120000"/>
              </a:lnSpc>
              <a:buNone/>
            </a:pPr>
            <a:r>
              <a:rPr kumimoji="1" lang="en-US" altLang="zh-CN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simplex(){</a:t>
            </a:r>
            <a:endParaRPr kumimoji="1" lang="en-US" altLang="zh-CN" b="1" dirty="0">
              <a:solidFill>
                <a:srgbClr val="0432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fontAlgn="auto">
              <a:lnSpc>
                <a:spcPct val="120000"/>
              </a:lnSpc>
              <a:buNone/>
            </a:pPr>
            <a:r>
              <a:rPr kumimoji="1" lang="en-US" altLang="zh-CN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  tab = </a:t>
            </a:r>
            <a:r>
              <a:rPr kumimoji="1" lang="en-US" altLang="zh-CN" b="1" dirty="0" err="1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constructTableau</a:t>
            </a:r>
            <a:r>
              <a:rPr kumimoji="1" lang="en-US" altLang="zh-CN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();</a:t>
            </a:r>
            <a:endParaRPr kumimoji="1" lang="en-US" altLang="zh-CN" b="1" dirty="0">
              <a:solidFill>
                <a:srgbClr val="0432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fontAlgn="auto">
              <a:lnSpc>
                <a:spcPct val="120000"/>
              </a:lnSpc>
              <a:buNone/>
            </a:pPr>
            <a:r>
              <a:rPr kumimoji="1" lang="en-US" altLang="zh-CN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  for(each additional </a:t>
            </a:r>
            <a:r>
              <a:rPr kumimoji="1" lang="en-US" altLang="zh-CN" b="1" dirty="0" err="1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var</a:t>
            </a:r>
            <a:r>
              <a:rPr kumimoji="1" lang="en-US" altLang="zh-CN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 </a:t>
            </a:r>
            <a:r>
              <a:rPr kumimoji="1" lang="en-US" altLang="zh-CN" b="1" dirty="0" err="1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si</a:t>
            </a:r>
            <a:r>
              <a:rPr kumimoji="1" lang="en-US" altLang="zh-CN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){</a:t>
            </a:r>
            <a:endParaRPr kumimoji="1" lang="en-US" altLang="zh-CN" b="1" dirty="0">
              <a:solidFill>
                <a:srgbClr val="0432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fontAlgn="auto">
              <a:lnSpc>
                <a:spcPct val="120000"/>
              </a:lnSpc>
              <a:buNone/>
            </a:pPr>
            <a:r>
              <a:rPr kumimoji="1" lang="en-US" altLang="zh-CN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    if(</a:t>
            </a:r>
            <a:r>
              <a:rPr kumimoji="1" lang="en-US" altLang="zh-CN" b="1" dirty="0" err="1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si</a:t>
            </a:r>
            <a:r>
              <a:rPr kumimoji="1" lang="en-US" altLang="zh-CN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 violates its constraint){</a:t>
            </a:r>
            <a:endParaRPr kumimoji="1" lang="en-US" altLang="zh-CN" b="1" dirty="0">
              <a:solidFill>
                <a:srgbClr val="0432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fontAlgn="auto">
              <a:lnSpc>
                <a:spcPct val="120000"/>
              </a:lnSpc>
              <a:buNone/>
            </a:pPr>
            <a:r>
              <a:rPr kumimoji="1" lang="en-US" altLang="zh-CN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      if(there is a suitable </a:t>
            </a:r>
            <a:r>
              <a:rPr kumimoji="1" lang="en-US" altLang="zh-CN" b="1" dirty="0" err="1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xj</a:t>
            </a:r>
            <a:r>
              <a:rPr kumimoji="1" lang="en-US" altLang="zh-CN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)</a:t>
            </a:r>
            <a:endParaRPr kumimoji="1" lang="en-US" altLang="zh-CN" b="1" dirty="0">
              <a:solidFill>
                <a:srgbClr val="0432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fontAlgn="auto">
              <a:lnSpc>
                <a:spcPct val="120000"/>
              </a:lnSpc>
              <a:buNone/>
            </a:pPr>
            <a:r>
              <a:rPr kumimoji="1" lang="en-US" altLang="zh-CN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        pivot(</a:t>
            </a:r>
            <a:r>
              <a:rPr kumimoji="1" lang="en-US" altLang="zh-CN" b="1" dirty="0" err="1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si</a:t>
            </a:r>
            <a:r>
              <a:rPr kumimoji="1" lang="en-US" altLang="zh-CN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, </a:t>
            </a:r>
            <a:r>
              <a:rPr kumimoji="1" lang="en-US" altLang="zh-CN" b="1" dirty="0" err="1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xj</a:t>
            </a:r>
            <a:r>
              <a:rPr kumimoji="1" lang="en-US" altLang="zh-CN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);</a:t>
            </a:r>
            <a:endParaRPr kumimoji="1" lang="en-US" altLang="zh-CN" b="1" dirty="0">
              <a:solidFill>
                <a:srgbClr val="0432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fontAlgn="auto">
              <a:lnSpc>
                <a:spcPct val="120000"/>
              </a:lnSpc>
              <a:buNone/>
            </a:pPr>
            <a:r>
              <a:rPr kumimoji="1" lang="en-US" altLang="zh-CN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      else return UNSAT;</a:t>
            </a:r>
            <a:endParaRPr kumimoji="1" lang="en-US" altLang="zh-CN" b="1" dirty="0">
              <a:solidFill>
                <a:srgbClr val="0432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fontAlgn="auto">
              <a:lnSpc>
                <a:spcPct val="120000"/>
              </a:lnSpc>
              <a:buNone/>
            </a:pPr>
            <a:r>
              <a:rPr kumimoji="1" lang="en-US" altLang="zh-CN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    }</a:t>
            </a:r>
            <a:endParaRPr kumimoji="1" lang="en-US" altLang="zh-CN" b="1" dirty="0">
              <a:solidFill>
                <a:srgbClr val="0432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fontAlgn="auto">
              <a:lnSpc>
                <a:spcPct val="120000"/>
              </a:lnSpc>
              <a:buNone/>
            </a:pPr>
            <a:r>
              <a:rPr kumimoji="1" lang="en-US" altLang="zh-CN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  }</a:t>
            </a:r>
            <a:endParaRPr kumimoji="1" lang="en-US" altLang="zh-CN" b="1" dirty="0">
              <a:solidFill>
                <a:srgbClr val="0432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fontAlgn="auto">
              <a:lnSpc>
                <a:spcPct val="120000"/>
              </a:lnSpc>
              <a:buNone/>
            </a:pPr>
            <a:r>
              <a:rPr kumimoji="1" lang="en-US" altLang="zh-CN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  return SAT;</a:t>
            </a:r>
            <a:endParaRPr kumimoji="1" lang="en-US" altLang="zh-CN" b="1" dirty="0">
              <a:solidFill>
                <a:srgbClr val="0432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fontAlgn="auto">
              <a:lnSpc>
                <a:spcPct val="120000"/>
              </a:lnSpc>
              <a:buNone/>
            </a:pPr>
            <a:r>
              <a:rPr kumimoji="1" lang="en-US" altLang="zh-CN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}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553845" y="1491615"/>
            <a:ext cx="299783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Simplex algorithm</a:t>
            </a:r>
            <a:endParaRPr lang="zh-CN" altLang="en-US" sz="2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：单纯形法</a:t>
            </a:r>
          </a:p>
        </p:txBody>
      </p:sp>
      <p:cxnSp>
        <p:nvCxnSpPr>
          <p:cNvPr id="5" name="直接箭头连接符 4"/>
          <p:cNvCxnSpPr/>
          <p:nvPr/>
        </p:nvCxnSpPr>
        <p:spPr>
          <a:xfrm>
            <a:off x="3503930" y="2448560"/>
            <a:ext cx="1404000" cy="6985"/>
          </a:xfrm>
          <a:prstGeom prst="straightConnector1">
            <a:avLst/>
          </a:prstGeom>
          <a:ln w="66675" cmpd="sng">
            <a:solidFill>
              <a:schemeClr val="accent1">
                <a:lumMod val="75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503930" y="2087245"/>
            <a:ext cx="1236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normalize</a:t>
            </a:r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921250" y="1602740"/>
                <a:ext cx="2314575" cy="16649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1=0</m:t>
                              </m:r>
                            </m:e>
                            <m:e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2=0</m:t>
                              </m:r>
                            </m:e>
                            <m:e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3=0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1≥2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2≥0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3≥1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250" y="1602740"/>
                <a:ext cx="2314575" cy="166497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2458085" y="3564255"/>
            <a:ext cx="152717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CN" sz="24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Tableau</a:t>
            </a:r>
            <a:r>
              <a:rPr kumimoji="1" lang="zh-CN" altLang="en-US" sz="24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：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686300" y="4215130"/>
          <a:ext cx="2819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7851775" y="4542155"/>
                <a:ext cx="1734820" cy="8299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1≥2</m:t>
                              </m:r>
                            </m:e>
                            <m:e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2≥0</m:t>
                              </m:r>
                            </m:e>
                            <m:e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3≥1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775" y="4542155"/>
                <a:ext cx="1734820" cy="82994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/>
          <p:cNvCxnSpPr/>
          <p:nvPr/>
        </p:nvCxnSpPr>
        <p:spPr>
          <a:xfrm>
            <a:off x="7416165" y="2455545"/>
            <a:ext cx="1404000" cy="6985"/>
          </a:xfrm>
          <a:prstGeom prst="straightConnector1">
            <a:avLst/>
          </a:prstGeom>
          <a:ln w="66675" cmpd="dbl">
            <a:solidFill>
              <a:schemeClr val="accent1">
                <a:shade val="50000"/>
              </a:schemeClr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9027160" y="1626870"/>
                <a:ext cx="1677035" cy="1664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1=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2=2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3=−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1≥2</m:t>
                              </m:r>
                            </m:e>
                            <m:e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2≥0</m:t>
                              </m:r>
                            </m:e>
                            <m:e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3≥1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i="1">
                  <a:solidFill>
                    <a:srgbClr val="0432FF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7160" y="1626870"/>
                <a:ext cx="1677035" cy="166497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1805241" y="1994789"/>
                <a:ext cx="1518285" cy="8807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≥2</m:t>
                              </m:r>
                            </m:e>
                            <m:e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≥1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i="1">
                  <a:solidFill>
                    <a:srgbClr val="0432FF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241" y="1994789"/>
                <a:ext cx="1518285" cy="880745"/>
              </a:xfrm>
              <a:prstGeom prst="rect">
                <a:avLst/>
              </a:prstGeom>
              <a:blipFill rotWithShape="1">
                <a:blip r:embed="rId6"/>
                <a:stretch>
                  <a:fillRect l="-38" t="-29" r="38" b="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：单纯形法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213985" y="1308100"/>
          <a:ext cx="2819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8033385" y="1634490"/>
                <a:ext cx="1734820" cy="8299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1≥2</m:t>
                              </m:r>
                            </m:e>
                            <m:e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2≥0</m:t>
                              </m:r>
                            </m:e>
                            <m:e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3≥1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3385" y="1634490"/>
                <a:ext cx="1734820" cy="82994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455991" y="1609979"/>
                <a:ext cx="1518285" cy="8807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≥2</m:t>
                              </m:r>
                            </m:e>
                            <m:e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≥1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i="1">
                  <a:solidFill>
                    <a:srgbClr val="0432FF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991" y="1609979"/>
                <a:ext cx="1518285" cy="880745"/>
              </a:xfrm>
              <a:prstGeom prst="rect">
                <a:avLst/>
              </a:prstGeom>
              <a:blipFill rotWithShape="1">
                <a:blip r:embed="rId5"/>
                <a:stretch>
                  <a:fillRect l="-38" t="-29" r="38" b="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箭头连接符 8"/>
          <p:cNvCxnSpPr/>
          <p:nvPr/>
        </p:nvCxnSpPr>
        <p:spPr>
          <a:xfrm>
            <a:off x="3392170" y="2046605"/>
            <a:ext cx="1404000" cy="6985"/>
          </a:xfrm>
          <a:prstGeom prst="straightConnector1">
            <a:avLst/>
          </a:prstGeom>
          <a:ln w="66675" cmpd="sng">
            <a:solidFill>
              <a:schemeClr val="accent1">
                <a:lumMod val="75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表格 15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7290435" y="4852670"/>
          <a:ext cx="2819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7" name="直接箭头连接符 16"/>
          <p:cNvCxnSpPr/>
          <p:nvPr/>
        </p:nvCxnSpPr>
        <p:spPr>
          <a:xfrm flipH="1">
            <a:off x="7721600" y="5139690"/>
            <a:ext cx="555625" cy="264160"/>
          </a:xfrm>
          <a:prstGeom prst="straightConnector1">
            <a:avLst/>
          </a:prstGeom>
          <a:ln w="317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10292080" y="5304155"/>
                <a:ext cx="1016000" cy="82994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1≥2</m:t>
                              </m:r>
                            </m:e>
                            <m:e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2≥0</m:t>
                              </m:r>
                            </m:e>
                            <m:e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3≥1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2080" y="5304155"/>
                <a:ext cx="1016000" cy="82994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678D25B-2F78-EED2-8B73-DA907BF4E362}"/>
                  </a:ext>
                </a:extLst>
              </p:cNvPr>
              <p:cNvSpPr txBox="1"/>
              <p:nvPr/>
            </p:nvSpPr>
            <p:spPr>
              <a:xfrm>
                <a:off x="1073916" y="2782570"/>
                <a:ext cx="8550910" cy="355346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indent="0" fontAlgn="auto">
                  <a:lnSpc>
                    <a:spcPct val="150000"/>
                  </a:lnSpc>
                  <a:buNone/>
                </a:pPr>
                <a:r>
                  <a:rPr lang="en-US" altLang="zh-CN" sz="2400" b="1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Trial and fix</a:t>
                </a:r>
              </a:p>
              <a:p>
                <a:pPr marL="0" indent="0" fontAlgn="auto">
                  <a:lnSpc>
                    <a:spcPct val="150000"/>
                  </a:lnSpc>
                  <a:buNone/>
                </a:pPr>
                <a:r>
                  <a:rPr lang="en-US" altLang="zh-CN" dirty="0">
                    <a:sym typeface="+mn-ea"/>
                  </a:rPr>
                  <a:t>We do the 1</a:t>
                </a:r>
                <a:r>
                  <a:rPr lang="en-US" altLang="zh-CN" baseline="30000" dirty="0">
                    <a:sym typeface="+mn-ea"/>
                  </a:rPr>
                  <a:t>st</a:t>
                </a:r>
                <a:r>
                  <a:rPr lang="en-US" altLang="zh-CN" dirty="0">
                    <a:sym typeface="+mn-ea"/>
                  </a:rPr>
                  <a:t> trial by setting initially </a:t>
                </a:r>
                <a:r>
                  <a:rPr lang="en-US" altLang="zh-CN" dirty="0">
                    <a:solidFill>
                      <a:srgbClr val="0432FF"/>
                    </a:solidFill>
                    <a:sym typeface="+mn-ea"/>
                  </a:rPr>
                  <a:t>x=y=0</a:t>
                </a:r>
                <a:r>
                  <a:rPr lang="en-US" altLang="zh-CN" dirty="0">
                    <a:sym typeface="+mn-ea"/>
                  </a:rPr>
                  <a:t>, and get:</a:t>
                </a:r>
                <a:endParaRPr lang="en-US" altLang="zh-CN" dirty="0"/>
              </a:p>
              <a:p>
                <a:pPr marL="0" indent="0" fontAlgn="auto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kumimoji="1"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=0−−&gt;</m:t>
                      </m:r>
                      <m:r>
                        <a:rPr kumimoji="1"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1=0, </m:t>
                      </m:r>
                      <m:r>
                        <a:rPr kumimoji="1" lang="en-US" altLang="zh-CN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2=0, </m:t>
                      </m:r>
                      <m:r>
                        <a:rPr kumimoji="1"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3=0</m:t>
                      </m:r>
                    </m:oMath>
                  </m:oMathPara>
                </a14:m>
                <a:endParaRPr lang="en-US" altLang="zh-CN" dirty="0"/>
              </a:p>
              <a:p>
                <a:pPr marL="0" indent="0" fontAlgn="auto">
                  <a:lnSpc>
                    <a:spcPct val="150000"/>
                  </a:lnSpc>
                  <a:buNone/>
                </a:pPr>
                <a:r>
                  <a:rPr lang="en-US" altLang="zh-CN" dirty="0">
                    <a:sym typeface="+mn-ea"/>
                  </a:rPr>
                  <a:t>And have two violations. We first fix </a:t>
                </a:r>
                <a:r>
                  <a:rPr lang="en-US" altLang="zh-CN" dirty="0">
                    <a:solidFill>
                      <a:srgbClr val="FF0000"/>
                    </a:solidFill>
                    <a:sym typeface="+mn-ea"/>
                  </a:rPr>
                  <a:t>s1</a:t>
                </a:r>
                <a:r>
                  <a:rPr lang="en-US" altLang="zh-CN" dirty="0">
                    <a:sym typeface="+mn-ea"/>
                  </a:rPr>
                  <a:t>. Perform the pivoting operation:</a:t>
                </a:r>
                <a:endParaRPr lang="en-US" altLang="zh-CN" dirty="0"/>
              </a:p>
              <a:p>
                <a:pPr marL="0" indent="0" fontAlgn="auto">
                  <a:lnSpc>
                    <a:spcPct val="150000"/>
                  </a:lnSpc>
                  <a:buNone/>
                </a:pPr>
                <a:r>
                  <a:rPr lang="en-US" altLang="zh-CN" dirty="0">
                    <a:solidFill>
                      <a:srgbClr val="0432FF"/>
                    </a:solidFill>
                    <a:sym typeface="+mn-ea"/>
                  </a:rPr>
                  <a:t>s1 = </a:t>
                </a:r>
                <a:r>
                  <a:rPr lang="en-US" altLang="zh-CN" dirty="0" err="1">
                    <a:solidFill>
                      <a:srgbClr val="0432FF"/>
                    </a:solidFill>
                    <a:sym typeface="+mn-ea"/>
                  </a:rPr>
                  <a:t>x+y</a:t>
                </a:r>
                <a:r>
                  <a:rPr lang="en-US" altLang="zh-CN" dirty="0">
                    <a:solidFill>
                      <a:srgbClr val="0432FF"/>
                    </a:solidFill>
                    <a:sym typeface="+mn-ea"/>
                  </a:rPr>
                  <a:t>;  </a:t>
                </a:r>
                <a:r>
                  <a:rPr lang="en-US" altLang="zh-CN" dirty="0">
                    <a:sym typeface="Wingdings" panose="05000000000000000000" pitchFamily="2" charset="2"/>
                  </a:rPr>
                  <a:t>--&gt; </a:t>
                </a:r>
                <a:r>
                  <a:rPr lang="en-US" altLang="zh-CN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x = s1-y;</a:t>
                </a:r>
              </a:p>
              <a:p>
                <a:pPr marL="0" indent="0" fontAlgn="auto">
                  <a:lnSpc>
                    <a:spcPct val="150000"/>
                  </a:lnSpc>
                  <a:buNone/>
                </a:pPr>
                <a:r>
                  <a:rPr lang="en-US" altLang="zh-CN" dirty="0">
                    <a:sym typeface="Wingdings" panose="05000000000000000000" pitchFamily="2" charset="2"/>
                  </a:rPr>
                  <a:t>And substitute </a:t>
                </a:r>
                <a:r>
                  <a:rPr lang="en-US" altLang="zh-CN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x</a:t>
                </a:r>
                <a:r>
                  <a:rPr lang="en-US" altLang="zh-CN" dirty="0">
                    <a:sym typeface="Wingdings" panose="05000000000000000000" pitchFamily="2" charset="2"/>
                  </a:rPr>
                  <a:t> into </a:t>
                </a:r>
                <a:r>
                  <a:rPr lang="en-US" altLang="zh-CN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s2</a:t>
                </a:r>
                <a:r>
                  <a:rPr lang="en-US" altLang="zh-CN" dirty="0">
                    <a:sym typeface="Wingdings" panose="05000000000000000000" pitchFamily="2" charset="2"/>
                  </a:rPr>
                  <a:t> and </a:t>
                </a:r>
                <a:r>
                  <a:rPr lang="en-US" altLang="zh-CN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s3</a:t>
                </a:r>
                <a:r>
                  <a:rPr lang="en-US" altLang="zh-CN" dirty="0">
                    <a:sym typeface="Wingdings" panose="05000000000000000000" pitchFamily="2" charset="2"/>
                  </a:rPr>
                  <a:t>, we get:</a:t>
                </a:r>
              </a:p>
              <a:p>
                <a:pPr marL="0" indent="0" fontAlgn="auto">
                  <a:lnSpc>
                    <a:spcPct val="150000"/>
                  </a:lnSpc>
                  <a:buNone/>
                </a:pPr>
                <a:r>
                  <a:rPr lang="en-US" altLang="zh-CN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s2 = 2x-y = 2(s1-y)-y = 2s1 – 3y</a:t>
                </a:r>
              </a:p>
              <a:p>
                <a:pPr marL="0" indent="0" fontAlgn="auto">
                  <a:lnSpc>
                    <a:spcPct val="150000"/>
                  </a:lnSpc>
                  <a:buNone/>
                </a:pPr>
                <a:r>
                  <a:rPr lang="en-US" altLang="zh-CN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s3 = -x+2y = -(s1-y)+2y = -s1+3y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678D25B-2F78-EED2-8B73-DA907BF4E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916" y="2782570"/>
                <a:ext cx="8550910" cy="3553460"/>
              </a:xfrm>
              <a:prstGeom prst="rect">
                <a:avLst/>
              </a:prstGeom>
              <a:blipFill>
                <a:blip r:embed="rId8"/>
                <a:stretch>
                  <a:fillRect l="-1069" b="-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00DFB48-4836-4A48-80D7-6BE9CAE330CE}"/>
              </a:ext>
            </a:extLst>
          </p:cNvPr>
          <p:cNvCxnSpPr>
            <a:cxnSpLocks/>
          </p:cNvCxnSpPr>
          <p:nvPr/>
        </p:nvCxnSpPr>
        <p:spPr>
          <a:xfrm>
            <a:off x="4859186" y="6571705"/>
            <a:ext cx="1474923" cy="0"/>
          </a:xfrm>
          <a:prstGeom prst="straightConnector1">
            <a:avLst/>
          </a:prstGeom>
          <a:ln w="66675" cmpd="sng">
            <a:solidFill>
              <a:schemeClr val="accent1">
                <a:lumMod val="75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A2249FD6-CA97-F7D4-DBA8-AFA336A5D75A}"/>
              </a:ext>
            </a:extLst>
          </p:cNvPr>
          <p:cNvSpPr txBox="1"/>
          <p:nvPr/>
        </p:nvSpPr>
        <p:spPr>
          <a:xfrm>
            <a:off x="2644816" y="6276218"/>
            <a:ext cx="25920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(</a:t>
            </a:r>
            <a:r>
              <a:rPr lang="en-US" altLang="zh-CN" sz="2400" dirty="0" err="1"/>
              <a:t>x,y</a:t>
            </a:r>
            <a:r>
              <a:rPr lang="en-US" altLang="zh-CN" sz="2400" dirty="0"/>
              <a:t>) = (x0,y0) 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2C54ADD-778F-6FDC-95D8-FC5DA7E61446}"/>
              </a:ext>
            </a:extLst>
          </p:cNvPr>
          <p:cNvSpPr txBox="1"/>
          <p:nvPr/>
        </p:nvSpPr>
        <p:spPr>
          <a:xfrm>
            <a:off x="4756099" y="5954395"/>
            <a:ext cx="1578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 err="1"/>
              <a:t>pivote</a:t>
            </a:r>
            <a:r>
              <a:rPr lang="en-US" altLang="zh-CN" sz="2400" dirty="0"/>
              <a:t>(</a:t>
            </a:r>
            <a:r>
              <a:rPr lang="en-US" altLang="zh-CN" sz="2400" dirty="0" err="1"/>
              <a:t>s,x</a:t>
            </a:r>
            <a:r>
              <a:rPr lang="en-US" altLang="zh-CN" sz="2400" dirty="0"/>
              <a:t>)</a:t>
            </a:r>
            <a:r>
              <a:rPr lang="en-US" altLang="zh-CN" dirty="0"/>
              <a:t> 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7D0558C-E812-5DCC-62EE-F99318203C74}"/>
              </a:ext>
            </a:extLst>
          </p:cNvPr>
          <p:cNvSpPr txBox="1"/>
          <p:nvPr/>
        </p:nvSpPr>
        <p:spPr>
          <a:xfrm>
            <a:off x="6250924" y="6336030"/>
            <a:ext cx="29413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(</a:t>
            </a:r>
            <a:r>
              <a:rPr lang="en-US" altLang="zh-CN" sz="2400" dirty="0" err="1"/>
              <a:t>s,y</a:t>
            </a:r>
            <a:r>
              <a:rPr lang="en-US" altLang="zh-CN" sz="2400" dirty="0"/>
              <a:t>)= (bound(s), y0)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：单纯形法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063105" y="1399540"/>
          <a:ext cx="2819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0073640" y="1726565"/>
                <a:ext cx="1198880" cy="82994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1≥2</m:t>
                              </m:r>
                            </m:e>
                            <m:e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2≥0</m:t>
                              </m:r>
                            </m:e>
                            <m:e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3≥1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3640" y="1726565"/>
                <a:ext cx="1198880" cy="82994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3809301" y="1308989"/>
                <a:ext cx="1786890" cy="16649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2=2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1−3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3=−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1+3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1≥2</m:t>
                              </m:r>
                            </m:e>
                            <m:e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2≥0</m:t>
                              </m:r>
                            </m:e>
                            <m:e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3≥1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i="1">
                  <a:solidFill>
                    <a:srgbClr val="0432FF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301" y="1308989"/>
                <a:ext cx="1786890" cy="1664970"/>
              </a:xfrm>
              <a:prstGeom prst="rect">
                <a:avLst/>
              </a:prstGeom>
              <a:blipFill rotWithShape="1">
                <a:blip r:embed="rId5"/>
                <a:stretch>
                  <a:fillRect l="-32" t="-15" r="32" b="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箭头连接符 8"/>
          <p:cNvCxnSpPr/>
          <p:nvPr/>
        </p:nvCxnSpPr>
        <p:spPr>
          <a:xfrm flipV="1">
            <a:off x="5799455" y="2134235"/>
            <a:ext cx="1096645" cy="3810"/>
          </a:xfrm>
          <a:prstGeom prst="straightConnector1">
            <a:avLst/>
          </a:prstGeom>
          <a:ln w="66675" cmpd="sng">
            <a:solidFill>
              <a:schemeClr val="accent1">
                <a:lumMod val="75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1362075" y="2791460"/>
                <a:ext cx="8550910" cy="355346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indent="0" fontAlgn="auto">
                  <a:lnSpc>
                    <a:spcPct val="150000"/>
                  </a:lnSpc>
                  <a:buNone/>
                </a:pPr>
                <a:r>
                  <a:rPr lang="en-US" altLang="zh-CN" sz="2400" b="1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Trial and fix</a:t>
                </a:r>
              </a:p>
              <a:p>
                <a:pPr marL="0" indent="0" fontAlgn="auto">
                  <a:lnSpc>
                    <a:spcPct val="150000"/>
                  </a:lnSpc>
                  <a:buNone/>
                </a:pPr>
                <a:r>
                  <a:rPr lang="en-US" altLang="zh-CN" dirty="0">
                    <a:sym typeface="+mn-ea"/>
                  </a:rPr>
                  <a:t>By setting up explicitly the value of </a:t>
                </a:r>
                <a:r>
                  <a:rPr lang="en-US" altLang="zh-CN" dirty="0">
                    <a:solidFill>
                      <a:srgbClr val="0432FF"/>
                    </a:solidFill>
                    <a:sym typeface="+mn-ea"/>
                  </a:rPr>
                  <a:t>s1</a:t>
                </a:r>
                <a:r>
                  <a:rPr lang="en-US" altLang="zh-CN" dirty="0">
                    <a:sym typeface="+mn-ea"/>
                  </a:rPr>
                  <a:t>, and get:</a:t>
                </a:r>
                <a:endParaRPr lang="en-US" altLang="zh-CN" dirty="0"/>
              </a:p>
              <a:p>
                <a:pPr marL="0" indent="0" fontAlgn="auto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1=2,</m:t>
                      </m:r>
                      <m:r>
                        <a:rPr kumimoji="1"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=0−−&gt;</m:t>
                      </m:r>
                      <m:r>
                        <a:rPr kumimoji="1"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=2, </m:t>
                      </m:r>
                      <m:r>
                        <a:rPr kumimoji="1" lang="en-US" altLang="zh-CN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2=4, </m:t>
                      </m:r>
                      <m:r>
                        <a:rPr kumimoji="1"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3=−2</m:t>
                      </m:r>
                    </m:oMath>
                  </m:oMathPara>
                </a14:m>
                <a:endParaRPr lang="en-US" altLang="zh-CN" dirty="0"/>
              </a:p>
              <a:p>
                <a:pPr marL="0" indent="0" fontAlgn="auto">
                  <a:lnSpc>
                    <a:spcPct val="150000"/>
                  </a:lnSpc>
                  <a:buNone/>
                </a:pPr>
                <a:r>
                  <a:rPr lang="en-US" altLang="zh-CN" dirty="0">
                    <a:sym typeface="+mn-ea"/>
                  </a:rPr>
                  <a:t>And still one violation left. We want to fix </a:t>
                </a:r>
                <a:r>
                  <a:rPr lang="en-US" altLang="zh-CN" dirty="0">
                    <a:solidFill>
                      <a:srgbClr val="FF0000"/>
                    </a:solidFill>
                    <a:sym typeface="+mn-ea"/>
                  </a:rPr>
                  <a:t>s3</a:t>
                </a:r>
                <a:r>
                  <a:rPr lang="en-US" altLang="zh-CN" dirty="0">
                    <a:sym typeface="+mn-ea"/>
                  </a:rPr>
                  <a:t>. Perform the pivoting operation:</a:t>
                </a:r>
                <a:endParaRPr lang="en-US" altLang="zh-CN" dirty="0"/>
              </a:p>
              <a:p>
                <a:pPr marL="0" indent="0" fontAlgn="auto">
                  <a:lnSpc>
                    <a:spcPct val="150000"/>
                  </a:lnSpc>
                  <a:buNone/>
                </a:pPr>
                <a:r>
                  <a:rPr lang="en-US" altLang="zh-CN" dirty="0">
                    <a:solidFill>
                      <a:srgbClr val="0432FF"/>
                    </a:solidFill>
                    <a:sym typeface="+mn-ea"/>
                  </a:rPr>
                  <a:t>s3 = -s1+3y;  </a:t>
                </a:r>
                <a:r>
                  <a:rPr lang="en-US" altLang="zh-CN" dirty="0">
                    <a:sym typeface="Wingdings" panose="05000000000000000000" pitchFamily="2" charset="2"/>
                  </a:rPr>
                  <a:t>--&gt; </a:t>
                </a:r>
                <a:r>
                  <a:rPr lang="en-US" altLang="zh-CN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y = s1/3+s3/3;</a:t>
                </a:r>
              </a:p>
              <a:p>
                <a:pPr marL="0" indent="0" fontAlgn="auto">
                  <a:lnSpc>
                    <a:spcPct val="150000"/>
                  </a:lnSpc>
                  <a:buNone/>
                </a:pPr>
                <a:r>
                  <a:rPr lang="en-US" altLang="zh-CN" dirty="0">
                    <a:sym typeface="Wingdings" panose="05000000000000000000" pitchFamily="2" charset="2"/>
                  </a:rPr>
                  <a:t>And substitute </a:t>
                </a:r>
                <a:r>
                  <a:rPr lang="en-US" altLang="zh-CN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y</a:t>
                </a:r>
                <a:r>
                  <a:rPr lang="en-US" altLang="zh-CN" dirty="0">
                    <a:sym typeface="Wingdings" panose="05000000000000000000" pitchFamily="2" charset="2"/>
                  </a:rPr>
                  <a:t> into </a:t>
                </a:r>
                <a:r>
                  <a:rPr lang="en-US" altLang="zh-CN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x</a:t>
                </a:r>
                <a:r>
                  <a:rPr lang="en-US" altLang="zh-CN" dirty="0">
                    <a:sym typeface="Wingdings" panose="05000000000000000000" pitchFamily="2" charset="2"/>
                  </a:rPr>
                  <a:t> and </a:t>
                </a:r>
                <a:r>
                  <a:rPr lang="en-US" altLang="zh-CN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s2</a:t>
                </a:r>
                <a:r>
                  <a:rPr lang="en-US" altLang="zh-CN" dirty="0">
                    <a:sym typeface="Wingdings" panose="05000000000000000000" pitchFamily="2" charset="2"/>
                  </a:rPr>
                  <a:t>, we get:</a:t>
                </a:r>
              </a:p>
              <a:p>
                <a:pPr marL="0" indent="0" fontAlgn="auto">
                  <a:lnSpc>
                    <a:spcPct val="150000"/>
                  </a:lnSpc>
                  <a:buNone/>
                </a:pPr>
                <a:r>
                  <a:rPr lang="en-US" altLang="zh-CN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x = s1-y = s1-(s1/3+s3/3) = 2/3*s1 -1/3*s3</a:t>
                </a:r>
              </a:p>
              <a:p>
                <a:pPr marL="0" indent="0" fontAlgn="auto">
                  <a:lnSpc>
                    <a:spcPct val="150000"/>
                  </a:lnSpc>
                  <a:buNone/>
                </a:pPr>
                <a:r>
                  <a:rPr lang="en-US" altLang="zh-CN" dirty="0">
                    <a:solidFill>
                      <a:srgbClr val="0432FF"/>
                    </a:solidFill>
                    <a:sym typeface="Wingdings" panose="05000000000000000000" pitchFamily="2" charset="2"/>
                  </a:rPr>
                  <a:t>s2 = 2s1-3y = 2s1-3(s1/3+s3/3) = s1-s3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075" y="2791460"/>
                <a:ext cx="8550910" cy="355346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796861" y="1696339"/>
                <a:ext cx="1518285" cy="8807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≥2</m:t>
                              </m:r>
                            </m:e>
                            <m:e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≥1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i="1">
                  <a:solidFill>
                    <a:srgbClr val="0432FF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61" y="1696339"/>
                <a:ext cx="1518285" cy="880745"/>
              </a:xfrm>
              <a:prstGeom prst="rect">
                <a:avLst/>
              </a:prstGeom>
              <a:blipFill rotWithShape="1">
                <a:blip r:embed="rId7"/>
                <a:stretch>
                  <a:fillRect l="-38" t="-29" r="38" b="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接箭头连接符 3"/>
          <p:cNvCxnSpPr/>
          <p:nvPr/>
        </p:nvCxnSpPr>
        <p:spPr>
          <a:xfrm>
            <a:off x="2518410" y="2132330"/>
            <a:ext cx="1087755" cy="7620"/>
          </a:xfrm>
          <a:prstGeom prst="straightConnector1">
            <a:avLst/>
          </a:prstGeom>
          <a:ln w="66675" cmpd="sng">
            <a:solidFill>
              <a:schemeClr val="accent1">
                <a:lumMod val="75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7063105" y="4861560"/>
          <a:ext cx="2819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7" name="直接箭头连接符 6"/>
          <p:cNvCxnSpPr/>
          <p:nvPr/>
        </p:nvCxnSpPr>
        <p:spPr>
          <a:xfrm flipV="1">
            <a:off x="7588885" y="5099685"/>
            <a:ext cx="1384300" cy="1010920"/>
          </a:xfrm>
          <a:prstGeom prst="straightConnector1">
            <a:avLst/>
          </a:prstGeom>
          <a:ln w="412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10182225" y="5187950"/>
                <a:ext cx="1198880" cy="82994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1≥2</m:t>
                              </m:r>
                            </m:e>
                            <m:e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2≥0</m:t>
                              </m:r>
                            </m:e>
                            <m:e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3≥1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2225" y="5187950"/>
                <a:ext cx="1198880" cy="82994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：单纯形法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>
                <p:custDataLst>
                  <p:tags r:id="rId1"/>
                </p:custDataLst>
              </p:nvPr>
            </p:nvGraphicFramePr>
            <p:xfrm>
              <a:off x="7063105" y="1399540"/>
              <a:ext cx="2819400" cy="19552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9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39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398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altLang="zh-CN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altLang="zh-CN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-1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altLang="zh-CN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altLang="zh-CN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>
                <p:custDataLst>
                  <p:tags r:id="rId3"/>
                </p:custDataLst>
              </p:nvPr>
            </p:nvGraphicFramePr>
            <p:xfrm>
              <a:off x="7063105" y="1399540"/>
              <a:ext cx="281940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9800"/>
                    <a:gridCol w="939800"/>
                    <a:gridCol w="939800"/>
                  </a:tblGrid>
                  <a:tr h="370840">
                    <a:tc>
                      <a:txBody>
                        <a:bodyPr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r>
                            <a:rPr lang="en-US" altLang="zh-CN" dirty="0"/>
                            <a:t>s1</a:t>
                          </a:r>
                          <a:endParaRPr lang="en-US" altLang="zh-CN" dirty="0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r>
                            <a:rPr lang="en-US" altLang="zh-CN" dirty="0"/>
                            <a:t>s3</a:t>
                          </a:r>
                          <a:endParaRPr lang="en-US" altLang="zh-CN" dirty="0"/>
                        </a:p>
                      </a:txBody>
                      <a:tcPr/>
                    </a:tc>
                  </a:tr>
                  <a:tr h="601345">
                    <a:tc>
                      <a:txBody>
                        <a:bodyPr/>
                        <a:p>
                          <a:r>
                            <a:rPr lang="en-US" altLang="zh-CN" dirty="0"/>
                            <a:t>x</a:t>
                          </a:r>
                          <a:endParaRPr lang="en-US" altLang="zh-C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p>
                          <a:r>
                            <a:rPr lang="en-US" altLang="zh-CN" dirty="0"/>
                            <a:t>s2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en-US" altLang="zh-CN" dirty="0"/>
                        </a:p>
                      </a:txBody>
                      <a:tcPr/>
                    </a:tc>
                    <a:tc>
                      <a:txBody>
                        <a:bodyPr/>
                        <a:p>
                          <a:pPr algn="ctr"/>
                          <a:r>
                            <a:rPr lang="en-US" altLang="zh-CN" dirty="0"/>
                            <a:t>-1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601345">
                    <a:tc>
                      <a:txBody>
                        <a:bodyPr/>
                        <a:p>
                          <a:r>
                            <a:rPr lang="en-US" altLang="zh-CN" dirty="0"/>
                            <a:t>y</a:t>
                          </a:r>
                          <a:endParaRPr lang="en-US" altLang="zh-C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0073640" y="1726565"/>
                <a:ext cx="1198880" cy="82994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1≥2</m:t>
                              </m:r>
                            </m:e>
                            <m:e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2≥0</m:t>
                              </m:r>
                            </m:e>
                            <m:e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3≥1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3640" y="1726565"/>
                <a:ext cx="1198880" cy="82994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3809301" y="1308989"/>
                <a:ext cx="1831340" cy="217868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2=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1≥2</m:t>
                              </m:r>
                            </m:e>
                            <m:e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2≥0</m:t>
                              </m:r>
                            </m:e>
                            <m:e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3≥1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i="1">
                  <a:solidFill>
                    <a:srgbClr val="0432FF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301" y="1308989"/>
                <a:ext cx="1831340" cy="2178685"/>
              </a:xfrm>
              <a:prstGeom prst="rect">
                <a:avLst/>
              </a:prstGeom>
              <a:blipFill rotWithShape="1">
                <a:blip r:embed="rId6"/>
                <a:stretch>
                  <a:fillRect l="-31" t="-12" r="31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箭头连接符 8"/>
          <p:cNvCxnSpPr/>
          <p:nvPr/>
        </p:nvCxnSpPr>
        <p:spPr>
          <a:xfrm flipV="1">
            <a:off x="5799455" y="2134235"/>
            <a:ext cx="1096645" cy="3810"/>
          </a:xfrm>
          <a:prstGeom prst="straightConnector1">
            <a:avLst/>
          </a:prstGeom>
          <a:ln w="66675" cmpd="sng">
            <a:solidFill>
              <a:schemeClr val="accent1">
                <a:lumMod val="75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1331595" y="3629660"/>
                <a:ext cx="8550910" cy="230695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indent="0" fontAlgn="auto">
                  <a:lnSpc>
                    <a:spcPct val="150000"/>
                  </a:lnSpc>
                  <a:buNone/>
                </a:pPr>
                <a:r>
                  <a:rPr lang="en-US" altLang="zh-CN" sz="2400" b="1" dirty="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Trial and fix</a:t>
                </a:r>
              </a:p>
              <a:p>
                <a:pPr marL="0" indent="0" fontAlgn="auto">
                  <a:lnSpc>
                    <a:spcPct val="150000"/>
                  </a:lnSpc>
                  <a:buNone/>
                </a:pPr>
                <a:r>
                  <a:rPr lang="en-US" altLang="zh-CN" dirty="0">
                    <a:sym typeface="+mn-ea"/>
                  </a:rPr>
                  <a:t>We have fixed </a:t>
                </a:r>
                <a:r>
                  <a:rPr lang="en-US" altLang="zh-CN" dirty="0">
                    <a:solidFill>
                      <a:srgbClr val="0432FF"/>
                    </a:solidFill>
                    <a:sym typeface="+mn-ea"/>
                  </a:rPr>
                  <a:t>s3</a:t>
                </a:r>
                <a:r>
                  <a:rPr lang="en-US" altLang="zh-CN" dirty="0">
                    <a:sym typeface="+mn-ea"/>
                  </a:rPr>
                  <a:t>, and get:</a:t>
                </a:r>
                <a:endParaRPr lang="en-US" altLang="zh-CN" dirty="0"/>
              </a:p>
              <a:p>
                <a:pPr marL="0" indent="0" fontAlgn="auto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1=2,</m:t>
                      </m:r>
                      <m:r>
                        <a:rPr kumimoji="1"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3=1−−&gt;</m:t>
                      </m:r>
                      <m:r>
                        <a:rPr kumimoji="1"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kumimoji="1" lang="en-US" altLang="zh-CN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2=1, </m:t>
                      </m:r>
                      <m:r>
                        <a:rPr kumimoji="1" lang="en-US" altLang="zh-CN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CN" dirty="0"/>
              </a:p>
              <a:p>
                <a:pPr marL="0" indent="0" fontAlgn="auto">
                  <a:lnSpc>
                    <a:spcPct val="150000"/>
                  </a:lnSpc>
                  <a:buNone/>
                </a:pPr>
                <a:r>
                  <a:rPr lang="en-US" altLang="zh-CN" dirty="0">
                    <a:sym typeface="+mn-ea"/>
                  </a:rPr>
                  <a:t>All constraints are satisfied, hence, we have this model:</a:t>
                </a:r>
                <a:endParaRPr lang="en-US" altLang="zh-CN" dirty="0"/>
              </a:p>
              <a:p>
                <a:pPr marL="0" indent="0" fontAlgn="auto">
                  <a:lnSpc>
                    <a:spcPct val="150000"/>
                  </a:lnSpc>
                  <a:buNone/>
                </a:pPr>
                <a:r>
                  <a:rPr lang="en-US" altLang="zh-CN" dirty="0">
                    <a:solidFill>
                      <a:srgbClr val="0432FF"/>
                    </a:solidFill>
                    <a:sym typeface="+mn-ea"/>
                  </a:rPr>
                  <a:t>[x=1, y=1]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595" y="3629660"/>
                <a:ext cx="8550910" cy="230695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796861" y="1696339"/>
                <a:ext cx="1518285" cy="88074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≥2</m:t>
                              </m:r>
                            </m:e>
                            <m:e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≥1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i="1">
                  <a:solidFill>
                    <a:srgbClr val="0432FF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61" y="1696339"/>
                <a:ext cx="1518285" cy="880745"/>
              </a:xfrm>
              <a:prstGeom prst="rect">
                <a:avLst/>
              </a:prstGeom>
              <a:blipFill rotWithShape="1">
                <a:blip r:embed="rId8"/>
                <a:stretch>
                  <a:fillRect l="-38" t="-29" r="38" b="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接箭头连接符 3"/>
          <p:cNvCxnSpPr/>
          <p:nvPr/>
        </p:nvCxnSpPr>
        <p:spPr>
          <a:xfrm>
            <a:off x="2518410" y="2132330"/>
            <a:ext cx="1087755" cy="7620"/>
          </a:xfrm>
          <a:prstGeom prst="straightConnector1">
            <a:avLst/>
          </a:prstGeom>
          <a:ln w="66675" cmpd="sng">
            <a:solidFill>
              <a:schemeClr val="accent1">
                <a:lumMod val="75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：单纯形法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78564"/>
            <a:ext cx="3787775" cy="329057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92786" y="1273730"/>
            <a:ext cx="21837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/>
              <a:t>几何学意义</a:t>
            </a:r>
            <a:endParaRPr lang="en-US" altLang="zh-CN" baseline="-25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B20FDF1-7210-97DD-8AFB-F1C7716442F3}"/>
                  </a:ext>
                </a:extLst>
              </p:cNvPr>
              <p:cNvSpPr txBox="1"/>
              <p:nvPr/>
            </p:nvSpPr>
            <p:spPr>
              <a:xfrm>
                <a:off x="208742" y="2035492"/>
                <a:ext cx="2314575" cy="166497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1=0</m:t>
                              </m:r>
                            </m:e>
                            <m:e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2=0</m:t>
                              </m:r>
                            </m:e>
                            <m:e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kumimoji="1" lang="en-US" altLang="zh-CN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3=0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1≥2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2≥0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3≥1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B20FDF1-7210-97DD-8AFB-F1C771644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42" y="2035492"/>
                <a:ext cx="2314575" cy="1664970"/>
              </a:xfrm>
              <a:prstGeom prst="rect">
                <a:avLst/>
              </a:prstGeom>
              <a:blipFill>
                <a:blip r:embed="rId3"/>
                <a:stretch>
                  <a:fillRect b="-3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293AA202-DD86-4C29-95B9-8E5C7ED8BD35}"/>
              </a:ext>
            </a:extLst>
          </p:cNvPr>
          <p:cNvSpPr txBox="1"/>
          <p:nvPr/>
        </p:nvSpPr>
        <p:spPr>
          <a:xfrm>
            <a:off x="2562976" y="2276127"/>
            <a:ext cx="35766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1.trial: (</a:t>
            </a:r>
            <a:r>
              <a:rPr lang="en-US" altLang="zh-CN" dirty="0" err="1"/>
              <a:t>x,y</a:t>
            </a:r>
            <a:r>
              <a:rPr lang="en-US" altLang="zh-CN" dirty="0"/>
              <a:t>) = (0,0), </a:t>
            </a:r>
            <a:r>
              <a:rPr lang="en-US" altLang="zh-CN" dirty="0" err="1"/>
              <a:t>pivote</a:t>
            </a:r>
            <a:r>
              <a:rPr lang="en-US" altLang="zh-CN" dirty="0"/>
              <a:t>(s1,x)</a:t>
            </a:r>
          </a:p>
          <a:p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trial: (s1,y) = (2,0), </a:t>
            </a:r>
            <a:r>
              <a:rPr lang="en-US" altLang="zh-CN" dirty="0" err="1"/>
              <a:t>pivote</a:t>
            </a:r>
            <a:r>
              <a:rPr lang="en-US" altLang="zh-CN" dirty="0"/>
              <a:t>(s3,y)</a:t>
            </a:r>
          </a:p>
          <a:p>
            <a:endParaRPr lang="en-US" altLang="zh-CN" dirty="0"/>
          </a:p>
          <a:p>
            <a:r>
              <a:rPr lang="en-US" altLang="zh-CN" dirty="0"/>
              <a:t>3.trial: (s1,s3) = (2,1)  sat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9C20F14-16E1-3D3E-7B1E-FAD918D4B53F}"/>
              </a:ext>
            </a:extLst>
          </p:cNvPr>
          <p:cNvSpPr txBox="1"/>
          <p:nvPr/>
        </p:nvSpPr>
        <p:spPr>
          <a:xfrm>
            <a:off x="7775726" y="1549439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s2 =0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D78BF21-E7D6-6AC8-5212-77C3B6F14636}"/>
              </a:ext>
            </a:extLst>
          </p:cNvPr>
          <p:cNvSpPr txBox="1"/>
          <p:nvPr/>
        </p:nvSpPr>
        <p:spPr>
          <a:xfrm>
            <a:off x="9818685" y="2219075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s3 = 1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94907EC-B15C-2F42-6C6A-C64120526661}"/>
              </a:ext>
            </a:extLst>
          </p:cNvPr>
          <p:cNvSpPr txBox="1"/>
          <p:nvPr/>
        </p:nvSpPr>
        <p:spPr>
          <a:xfrm>
            <a:off x="8153393" y="4716516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s1 = 2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1D8EF36-3EA5-9558-BF18-90E826CC913F}"/>
              </a:ext>
            </a:extLst>
          </p:cNvPr>
          <p:cNvSpPr txBox="1"/>
          <p:nvPr/>
        </p:nvSpPr>
        <p:spPr>
          <a:xfrm>
            <a:off x="540875" y="4480754"/>
            <a:ext cx="35766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1.trial: (</a:t>
            </a:r>
            <a:r>
              <a:rPr lang="en-US" altLang="zh-CN" dirty="0" err="1"/>
              <a:t>x,y</a:t>
            </a:r>
            <a:r>
              <a:rPr lang="en-US" altLang="zh-CN" dirty="0"/>
              <a:t>) = (0,0), </a:t>
            </a:r>
            <a:r>
              <a:rPr lang="en-US" altLang="zh-CN" dirty="0" err="1"/>
              <a:t>pivote</a:t>
            </a:r>
            <a:r>
              <a:rPr lang="en-US" altLang="zh-CN" dirty="0"/>
              <a:t>(s1,y)</a:t>
            </a:r>
          </a:p>
          <a:p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trial: (x,s1) = (0,2), </a:t>
            </a:r>
            <a:r>
              <a:rPr lang="en-US" altLang="zh-CN" dirty="0" err="1"/>
              <a:t>pivote</a:t>
            </a:r>
            <a:r>
              <a:rPr lang="en-US" altLang="zh-CN" dirty="0"/>
              <a:t>(s2,x)</a:t>
            </a:r>
          </a:p>
          <a:p>
            <a:endParaRPr lang="en-US" altLang="zh-CN" dirty="0"/>
          </a:p>
          <a:p>
            <a:r>
              <a:rPr lang="en-US" altLang="zh-CN" dirty="0"/>
              <a:t>3.trial: (s2,s1) = (0,2)  sat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回顾：课程逻辑</a:t>
            </a:r>
          </a:p>
        </p:txBody>
      </p:sp>
      <p:sp>
        <p:nvSpPr>
          <p:cNvPr id="7" name="矩形 6"/>
          <p:cNvSpPr/>
          <p:nvPr/>
        </p:nvSpPr>
        <p:spPr>
          <a:xfrm>
            <a:off x="914397" y="5430742"/>
            <a:ext cx="10385068" cy="10416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213223" y="5806300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集合论</a:t>
            </a:r>
          </a:p>
        </p:txBody>
      </p:sp>
      <p:sp>
        <p:nvSpPr>
          <p:cNvPr id="9" name="矩形 8"/>
          <p:cNvSpPr/>
          <p:nvPr/>
        </p:nvSpPr>
        <p:spPr>
          <a:xfrm>
            <a:off x="3714906" y="5806300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计算复杂性理论</a:t>
            </a:r>
          </a:p>
        </p:txBody>
      </p:sp>
      <p:sp>
        <p:nvSpPr>
          <p:cNvPr id="10" name="矩形 9"/>
          <p:cNvSpPr/>
          <p:nvPr/>
        </p:nvSpPr>
        <p:spPr>
          <a:xfrm>
            <a:off x="6216589" y="5806301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形式文法</a:t>
            </a:r>
          </a:p>
        </p:txBody>
      </p:sp>
      <p:sp>
        <p:nvSpPr>
          <p:cNvPr id="11" name="矩形 10"/>
          <p:cNvSpPr/>
          <p:nvPr/>
        </p:nvSpPr>
        <p:spPr>
          <a:xfrm>
            <a:off x="8718272" y="5806301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结构化归纳法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549727" y="5430742"/>
            <a:ext cx="1177076" cy="375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数学基础</a:t>
            </a:r>
          </a:p>
        </p:txBody>
      </p:sp>
      <p:sp>
        <p:nvSpPr>
          <p:cNvPr id="13" name="矩形 12"/>
          <p:cNvSpPr/>
          <p:nvPr/>
        </p:nvSpPr>
        <p:spPr>
          <a:xfrm>
            <a:off x="914397" y="4243870"/>
            <a:ext cx="10385068" cy="10416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21610" y="4619427"/>
            <a:ext cx="5153501" cy="5636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命题逻辑（符号系统、证明系统、推导规则）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ea typeface="SimHei" panose="02010609060101010101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550197" y="4619427"/>
            <a:ext cx="1310235" cy="56369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构造逻辑</a:t>
            </a:r>
          </a:p>
        </p:txBody>
      </p:sp>
      <p:sp>
        <p:nvSpPr>
          <p:cNvPr id="17" name="矩形 16"/>
          <p:cNvSpPr/>
          <p:nvPr/>
        </p:nvSpPr>
        <p:spPr>
          <a:xfrm>
            <a:off x="8035518" y="4619427"/>
            <a:ext cx="1310234" cy="56369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谓词逻辑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796217" y="4243869"/>
            <a:ext cx="1177076" cy="375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逻辑</a:t>
            </a:r>
          </a:p>
        </p:txBody>
      </p:sp>
      <p:sp>
        <p:nvSpPr>
          <p:cNvPr id="15" name="矩形 14"/>
          <p:cNvSpPr/>
          <p:nvPr/>
        </p:nvSpPr>
        <p:spPr>
          <a:xfrm>
            <a:off x="9564282" y="4619426"/>
            <a:ext cx="1406107" cy="5636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霍尔逻辑</a:t>
            </a:r>
          </a:p>
        </p:txBody>
      </p:sp>
      <p:sp>
        <p:nvSpPr>
          <p:cNvPr id="19" name="矩形 18"/>
          <p:cNvSpPr/>
          <p:nvPr/>
        </p:nvSpPr>
        <p:spPr>
          <a:xfrm>
            <a:off x="914397" y="2675047"/>
            <a:ext cx="10385068" cy="14235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213222" y="3055573"/>
            <a:ext cx="1552696" cy="9406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SAT</a:t>
            </a:r>
          </a:p>
        </p:txBody>
      </p:sp>
      <p:sp>
        <p:nvSpPr>
          <p:cNvPr id="21" name="矩形 20"/>
          <p:cNvSpPr/>
          <p:nvPr/>
        </p:nvSpPr>
        <p:spPr>
          <a:xfrm>
            <a:off x="2976060" y="3055573"/>
            <a:ext cx="8070574" cy="9406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Theory</a:t>
            </a:r>
          </a:p>
          <a:p>
            <a:pPr algn="ctr"/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ea typeface="SimHei" panose="02010609060101010101" pitchFamily="49" charset="-122"/>
            </a:endParaRPr>
          </a:p>
          <a:p>
            <a:pPr algn="ctr"/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ea typeface="SimHei" panose="02010609060101010101" pitchFamily="49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256995" y="2635789"/>
            <a:ext cx="1678009" cy="375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可满足性</a:t>
            </a:r>
            <a:r>
              <a:rPr kumimoji="1" lang="zh-CN" altLang="en-US" b="1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问题</a:t>
            </a:r>
            <a:endParaRPr kumimoji="1" lang="zh-CN" altLang="en-US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205782" y="3386832"/>
            <a:ext cx="1144717" cy="48645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bg1">
                    <a:lumMod val="95000"/>
                  </a:schemeClr>
                </a:solidFill>
                <a:ea typeface="SimHei" panose="02010609060101010101" pitchFamily="49" charset="-122"/>
              </a:rPr>
              <a:t>EUF</a:t>
            </a:r>
          </a:p>
        </p:txBody>
      </p:sp>
      <p:sp>
        <p:nvSpPr>
          <p:cNvPr id="24" name="矩形 23"/>
          <p:cNvSpPr/>
          <p:nvPr/>
        </p:nvSpPr>
        <p:spPr>
          <a:xfrm>
            <a:off x="4560248" y="3386832"/>
            <a:ext cx="989479" cy="48645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bg1">
                    <a:lumMod val="95000"/>
                  </a:schemeClr>
                </a:solidFill>
                <a:ea typeface="SimHei" panose="02010609060101010101" pitchFamily="49" charset="-122"/>
              </a:rPr>
              <a:t>LA</a:t>
            </a:r>
          </a:p>
        </p:txBody>
      </p:sp>
      <p:sp>
        <p:nvSpPr>
          <p:cNvPr id="25" name="矩形 24"/>
          <p:cNvSpPr/>
          <p:nvPr/>
        </p:nvSpPr>
        <p:spPr>
          <a:xfrm>
            <a:off x="5721849" y="3386832"/>
            <a:ext cx="1298017" cy="48645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bg1">
                    <a:lumMod val="95000"/>
                  </a:schemeClr>
                </a:solidFill>
                <a:ea typeface="SimHei" panose="02010609060101010101" pitchFamily="49" charset="-122"/>
              </a:rPr>
              <a:t>Bit Vector</a:t>
            </a:r>
          </a:p>
        </p:txBody>
      </p:sp>
      <p:sp>
        <p:nvSpPr>
          <p:cNvPr id="26" name="矩形 25"/>
          <p:cNvSpPr/>
          <p:nvPr/>
        </p:nvSpPr>
        <p:spPr>
          <a:xfrm>
            <a:off x="7191988" y="3386832"/>
            <a:ext cx="989479" cy="48645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bg1">
                    <a:lumMod val="95000"/>
                  </a:schemeClr>
                </a:solidFill>
                <a:ea typeface="SimHei" panose="02010609060101010101" pitchFamily="49" charset="-122"/>
              </a:rPr>
              <a:t>Arrays</a:t>
            </a:r>
          </a:p>
        </p:txBody>
      </p:sp>
      <p:sp>
        <p:nvSpPr>
          <p:cNvPr id="27" name="矩形 26"/>
          <p:cNvSpPr/>
          <p:nvPr/>
        </p:nvSpPr>
        <p:spPr>
          <a:xfrm>
            <a:off x="8356273" y="3386831"/>
            <a:ext cx="989479" cy="48645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bg1">
                    <a:lumMod val="95000"/>
                  </a:schemeClr>
                </a:solidFill>
                <a:ea typeface="SimHei" panose="02010609060101010101" pitchFamily="49" charset="-122"/>
              </a:rPr>
              <a:t>Pointer</a:t>
            </a:r>
          </a:p>
        </p:txBody>
      </p:sp>
      <p:sp>
        <p:nvSpPr>
          <p:cNvPr id="28" name="矩形 27"/>
          <p:cNvSpPr/>
          <p:nvPr/>
        </p:nvSpPr>
        <p:spPr>
          <a:xfrm>
            <a:off x="9468508" y="3386831"/>
            <a:ext cx="1461431" cy="48645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sz="1600" dirty="0"/>
              <a:t>Combination</a:t>
            </a:r>
            <a:endParaRPr kumimoji="1" lang="en-US" altLang="zh-CN" sz="1400" dirty="0">
              <a:solidFill>
                <a:schemeClr val="bg1">
                  <a:lumMod val="95000"/>
                </a:schemeClr>
              </a:solidFill>
              <a:ea typeface="SimHei" panose="02010609060101010101" pitchFamily="49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线性算数理论</a:t>
            </a:r>
            <a:r>
              <a:rPr lang="zh-CN" altLang="en-US" sz="4400" dirty="0"/>
              <a:t>：算法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25595" y="2414270"/>
            <a:ext cx="5903595" cy="1947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xmlns="" val="-79" checksum="3893684283"/>
                  <wpsdc:marlchars xmlns:wpsdc="http://www.wps.cn/officeDocument/2017/drawingmlCustomData" xmlns="" val="79" checksum="883885931"/>
                </a:ext>
              </a:extLst>
            </a:pPr>
            <a:r>
              <a:rPr lang="en-US" altLang="zh-CN" sz="2800" dirty="0"/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Fourier-</a:t>
            </a:r>
            <a:r>
              <a:rPr lang="en-US" altLang="zh-CN" sz="2800" dirty="0" err="1">
                <a:solidFill>
                  <a:schemeClr val="tx1"/>
                </a:solidFill>
              </a:rPr>
              <a:t>Motzkin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xmlns="" val="-79" checksum="3893684283"/>
                  <wpsdc:marlchars xmlns:wpsdc="http://www.wps.cn/officeDocument/2017/drawingmlCustomData" xmlns="" val="79" checksum="883885931"/>
                </a:ext>
              </a:extLst>
            </a:pPr>
            <a:r>
              <a:rPr lang="zh-CN" altLang="en-US" sz="2800" dirty="0"/>
              <a:t> 单纯形法</a:t>
            </a:r>
          </a:p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xmlns="" val="-79" checksum="3893684283"/>
                  <wpsdc:marlchars xmlns:wpsdc="http://www.wps.cn/officeDocument/2017/drawingmlCustomData" xmlns="" val="79" checksum="883885931"/>
                </a:ext>
              </a:extLst>
            </a:pPr>
            <a:r>
              <a:rPr lang="zh-CN" altLang="en-US" sz="2800" dirty="0"/>
              <a:t> </a:t>
            </a:r>
            <a:r>
              <a:rPr lang="zh-CN" altLang="en-US" sz="2800" dirty="0">
                <a:solidFill>
                  <a:srgbClr val="FF0000"/>
                </a:solidFill>
              </a:rPr>
              <a:t>分支定界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线性算数理论</a:t>
            </a:r>
            <a:r>
              <a:rPr lang="zh-CN" altLang="en-US" sz="4400" dirty="0"/>
              <a:t>：分支定界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246630" y="1760220"/>
                <a:ext cx="7667625" cy="37846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en-US" altLang="zh-CN" sz="2000" b="1" dirty="0" err="1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  <a:sym typeface="+mn-ea"/>
                  </a:rPr>
                  <a:t>branchBound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  <a:sym typeface="+mn-ea"/>
                  </a:rPr>
                  <a:t>(S){</a:t>
                </a:r>
                <a:endParaRPr kumimoji="1" lang="en-US" altLang="zh-CN" sz="2000" b="1" dirty="0">
                  <a:solidFill>
                    <a:srgbClr val="0432FF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  <a:sym typeface="+mn-ea"/>
                  </a:rPr>
                  <a:t>  res = simplex(S);</a:t>
                </a:r>
                <a:endParaRPr kumimoji="1" lang="en-US" altLang="zh-CN" sz="2000" b="1" dirty="0">
                  <a:solidFill>
                    <a:srgbClr val="0432FF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  <a:sym typeface="+mn-ea"/>
                  </a:rPr>
                  <a:t>  if(res==UNSAT)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latin typeface="Courier New" panose="02070309020205020404" pitchFamily="49" charset="0"/>
                    <a:cs typeface="Courier New" panose="02070309020205020404" pitchFamily="49" charset="0"/>
                    <a:sym typeface="+mn-ea"/>
                  </a:rPr>
                  <a:t>//</a:t>
                </a:r>
                <a:r>
                  <a:rPr kumimoji="1" lang="zh-CN" alt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latin typeface="Courier New" panose="02070309020205020404" pitchFamily="49" charset="0"/>
                    <a:cs typeface="Courier New" panose="02070309020205020404" pitchFamily="49" charset="0"/>
                    <a:sym typeface="+mn-ea"/>
                  </a:rPr>
                  <a:t>prune</a:t>
                </a:r>
                <a:endParaRPr kumimoji="1" lang="en-US" altLang="zh-CN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  <a:sym typeface="+mn-ea"/>
                  </a:rPr>
                  <a:t>   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  <a:sym typeface="+mn-ea"/>
                  </a:rPr>
                  <a:t>return UNSAT;</a:t>
                </a:r>
                <a:endParaRPr kumimoji="1" lang="en-US" altLang="zh-CN" sz="2000" b="1" dirty="0">
                  <a:solidFill>
                    <a:srgbClr val="0432FF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  <a:sym typeface="+mn-ea"/>
                  </a:rPr>
                  <a:t>  if(res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  <a:sym typeface="+mn-ea"/>
                  </a:rPr>
                  <a:t>are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  <a:sym typeface="+mn-ea"/>
                  </a:rPr>
                  <a:t>integers)</a:t>
                </a:r>
                <a:endParaRPr kumimoji="1" lang="en-US" altLang="zh-CN" sz="2000" b="1" dirty="0">
                  <a:solidFill>
                    <a:srgbClr val="0432FF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  <a:sym typeface="+mn-ea"/>
                  </a:rPr>
                  <a:t>   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  <a:sym typeface="+mn-ea"/>
                  </a:rPr>
                  <a:t>exit(SAT);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  <a:sym typeface="+mn-ea"/>
                  </a:rPr>
                  <a:t>   </a:t>
                </a:r>
                <a:r>
                  <a:rPr kumimoji="1" lang="en-US" altLang="zh-CN" sz="2000" b="1" dirty="0">
                    <a:latin typeface="Courier New" panose="02070309020205020404" pitchFamily="49" charset="0"/>
                    <a:cs typeface="Courier New" panose="02070309020205020404" pitchFamily="49" charset="0"/>
                    <a:sym typeface="+mn-ea"/>
                  </a:rPr>
                  <a:t>//</a:t>
                </a:r>
                <a:r>
                  <a:rPr kumimoji="1" lang="zh-CN" alt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latin typeface="Courier New" panose="02070309020205020404" pitchFamily="49" charset="0"/>
                    <a:cs typeface="Courier New" panose="02070309020205020404" pitchFamily="49" charset="0"/>
                    <a:sym typeface="+mn-ea"/>
                  </a:rPr>
                  <a:t>deep</a:t>
                </a:r>
                <a:r>
                  <a:rPr kumimoji="1" lang="zh-CN" alt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latin typeface="Courier New" panose="02070309020205020404" pitchFamily="49" charset="0"/>
                    <a:cs typeface="Courier New" panose="02070309020205020404" pitchFamily="49" charset="0"/>
                    <a:sym typeface="+mn-ea"/>
                  </a:rPr>
                  <a:t>return</a:t>
                </a:r>
                <a:endParaRPr kumimoji="1" lang="en-US" altLang="zh-CN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  <a:sym typeface="+mn-ea"/>
                  </a:rPr>
                  <a:t> 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  <a:sym typeface="+mn-ea"/>
                  </a:rPr>
                  <a:t>c0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  <a:sym typeface="+mn-ea"/>
                  </a:rPr>
                  <a:t>=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  <a:sym typeface="+mn-ea"/>
                  </a:rPr>
                  <a:t>select(x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  <a:sym typeface="+mn-ea"/>
                  </a:rPr>
                  <a:t>of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  <a:sym typeface="+mn-ea"/>
                  </a:rPr>
                  <a:t>real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  <a:sym typeface="+mn-ea"/>
                  </a:rPr>
                  <a:t>value);</a:t>
                </a:r>
                <a:endParaRPr kumimoji="1" lang="en-US" altLang="zh-CN" sz="2000" b="1" dirty="0">
                  <a:solidFill>
                    <a:srgbClr val="0432FF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  <a:sym typeface="+mn-ea"/>
                  </a:rPr>
                  <a:t> 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  <a:sym typeface="+mn-ea"/>
                  </a:rPr>
                  <a:t>return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  <a:sym typeface="+mn-ea"/>
                  </a:rPr>
                  <a:t> </a:t>
                </a:r>
                <a:r>
                  <a:rPr kumimoji="1" lang="en-US" altLang="zh-CN" sz="2000" b="1" dirty="0" err="1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  <a:sym typeface="+mn-ea"/>
                  </a:rPr>
                  <a:t>branchBound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  <a:sym typeface="+mn-ea"/>
                  </a:rPr>
                  <a:t>(S </a:t>
                </a:r>
                <a14:m>
                  <m:oMath xmlns:m="http://schemas.openxmlformats.org/officeDocument/2006/math">
                    <m:r>
                      <a:rPr kumimoji="1" lang="en-US" altLang="zh-CN" sz="2000" b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∪</m:t>
                    </m:r>
                  </m:oMath>
                </a14:m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  <a:sym typeface="+mn-ea"/>
                  </a:rPr>
                  <a:t>[x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  <a:sym typeface="+mn-ea"/>
                  </a:rPr>
                  <a:t>≥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kumimoji="1" lang="en-US" altLang="zh-CN" sz="20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kumimoji="1" lang="en-US" altLang="zh-CN" sz="2000" b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𝑐</m:t>
                        </m:r>
                        <m:r>
                          <a:rPr kumimoji="1" lang="en-US" altLang="zh-CN" sz="2000" b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0</m:t>
                        </m:r>
                      </m:e>
                    </m:d>
                  </m:oMath>
                </a14:m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  <a:sym typeface="+mn-ea"/>
                  </a:rPr>
                  <a:t>])||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latin typeface="Courier New" panose="02070309020205020404" pitchFamily="49" charset="0"/>
                    <a:cs typeface="Courier New" panose="02070309020205020404" pitchFamily="49" charset="0"/>
                    <a:sym typeface="+mn-ea"/>
                  </a:rPr>
                  <a:t>//</a:t>
                </a:r>
                <a:r>
                  <a:rPr kumimoji="1" lang="zh-CN" altLang="en-US" sz="2000" b="1" dirty="0">
                    <a:latin typeface="Courier New" panose="02070309020205020404" pitchFamily="49" charset="0"/>
                    <a:cs typeface="Courier New" panose="0207030902020502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latin typeface="Courier New" panose="02070309020205020404" pitchFamily="49" charset="0"/>
                    <a:cs typeface="Courier New" panose="02070309020205020404" pitchFamily="49" charset="0"/>
                    <a:sym typeface="+mn-ea"/>
                  </a:rPr>
                  <a:t>backtrack</a:t>
                </a:r>
                <a:endParaRPr kumimoji="1" lang="en-US" altLang="zh-CN" sz="2000" b="1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zh-CN" altLang="en-US" sz="2000" dirty="0">
                    <a:sym typeface="+mn-ea"/>
                  </a:rPr>
                  <a:t>                 </a:t>
                </a:r>
                <a:r>
                  <a:rPr kumimoji="1" lang="en-US" altLang="zh-CN" sz="2000" b="1" dirty="0" err="1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  <a:sym typeface="+mn-ea"/>
                  </a:rPr>
                  <a:t>branchBound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  <a:sym typeface="+mn-ea"/>
                  </a:rPr>
                  <a:t>(S </a:t>
                </a:r>
                <a14:m>
                  <m:oMath xmlns:m="http://schemas.openxmlformats.org/officeDocument/2006/math">
                    <m:r>
                      <a:rPr kumimoji="1" lang="en-US" altLang="zh-CN" sz="2000" b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∪</m:t>
                    </m:r>
                  </m:oMath>
                </a14:m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  <a:sym typeface="+mn-ea"/>
                  </a:rPr>
                  <a:t>[x ≤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kumimoji="1" lang="en-US" altLang="zh-CN" sz="2000" b="1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dPr>
                      <m:e>
                        <m:r>
                          <a:rPr kumimoji="1" lang="en-US" altLang="zh-CN" sz="2000" b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𝑐</m:t>
                        </m:r>
                        <m:r>
                          <a:rPr kumimoji="1" lang="en-US" altLang="zh-CN" sz="2000" b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0</m:t>
                        </m:r>
                      </m:e>
                    </m:d>
                  </m:oMath>
                </a14:m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  <a:sym typeface="+mn-ea"/>
                  </a:rPr>
                  <a:t>]);</a:t>
                </a:r>
                <a:endParaRPr kumimoji="1" lang="en-US" altLang="zh-CN" sz="2000" b="1" dirty="0">
                  <a:solidFill>
                    <a:srgbClr val="0432FF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  <a:sym typeface="+mn-ea"/>
                  </a:rPr>
                  <a:t>}</a:t>
                </a:r>
                <a:endParaRPr lang="zh-CN" altLang="en-US" sz="200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630" y="1760220"/>
                <a:ext cx="7667625" cy="37846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线性算数理论</a:t>
            </a:r>
            <a:r>
              <a:rPr lang="zh-CN" altLang="en-US" sz="4400" dirty="0"/>
              <a:t>：分支定界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506855" y="1183005"/>
            <a:ext cx="7759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latin typeface="Times New Roman" panose="02020603050405020304" charset="0"/>
                <a:cs typeface="Times New Roman" panose="02020603050405020304" charset="0"/>
              </a:rPr>
              <a:t>ILP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639820" y="3023870"/>
            <a:ext cx="23622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kumimoji="1" lang="en-US" altLang="zh-CN" sz="2000" dirty="0"/>
              <a:t>Suppose:</a:t>
            </a:r>
          </a:p>
          <a:p>
            <a:pPr fontAlgn="auto">
              <a:lnSpc>
                <a:spcPct val="150000"/>
              </a:lnSpc>
            </a:pPr>
            <a:r>
              <a:rPr kumimoji="1" lang="en-US" altLang="zh-CN" sz="2000" dirty="0"/>
              <a:t>[</a:t>
            </a:r>
            <a:r>
              <a:rPr kumimoji="1" lang="en-US" altLang="zh-CN" sz="2000" dirty="0">
                <a:solidFill>
                  <a:srgbClr val="FF0000"/>
                </a:solidFill>
              </a:rPr>
              <a:t>x=1.7</a:t>
            </a:r>
            <a:r>
              <a:rPr kumimoji="1" lang="en-US" altLang="zh-CN" sz="2000" dirty="0"/>
              <a:t>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y=3.5]</a:t>
            </a:r>
            <a:endParaRPr kumimoji="1"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639820" y="4139170"/>
                <a:ext cx="1731645" cy="12363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sz="200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≥2</m:t>
                              </m:r>
                            </m:e>
                            <m:e>
                              <m: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≥1</m:t>
                              </m:r>
                            </m:e>
                            <m:e>
                              <m:r>
                                <a:rPr kumimoji="1"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820" y="4139170"/>
                <a:ext cx="1731645" cy="1236345"/>
              </a:xfrm>
              <a:prstGeom prst="rect">
                <a:avLst/>
              </a:prstGeom>
              <a:blipFill rotWithShape="1">
                <a:blip r:embed="rId2"/>
                <a:stretch>
                  <a:fillRect t="-19" b="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280150" y="4139170"/>
                <a:ext cx="1731645" cy="12363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sz="200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00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≥2</m:t>
                              </m:r>
                            </m:e>
                            <m:e>
                              <m: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≥1</m:t>
                              </m:r>
                            </m:e>
                            <m:e>
                              <m:r>
                                <a:rPr kumimoji="1"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150" y="4139170"/>
                <a:ext cx="1731645" cy="1236345"/>
              </a:xfrm>
              <a:prstGeom prst="rect">
                <a:avLst/>
              </a:prstGeom>
              <a:blipFill rotWithShape="1">
                <a:blip r:embed="rId3"/>
                <a:stretch>
                  <a:fillRect t="-19" b="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4251960" y="1886585"/>
                <a:ext cx="1758315" cy="96837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≥2</m:t>
                              </m:r>
                            </m:e>
                            <m:e>
                              <m: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sz="20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≥1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00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960" y="1886585"/>
                <a:ext cx="1758315" cy="9683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055360" y="2143125"/>
                <a:ext cx="1864995" cy="39878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r>
                  <a:rPr kumimoji="1" lang="en-US" altLang="zh-CN" sz="2000" dirty="0">
                    <a:sym typeface="+mn-ea"/>
                  </a:rPr>
                  <a:t>where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:r>
                  <a:rPr kumimoji="1" lang="en-US" altLang="zh-CN" sz="2000" dirty="0">
                    <a:sym typeface="+mn-ea"/>
                  </a:rPr>
                  <a:t>x,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:r>
                  <a:rPr kumimoji="1" lang="en-US" altLang="zh-CN" sz="2000" dirty="0">
                    <a:sym typeface="+mn-ea"/>
                  </a:rPr>
                  <a:t>y</a:t>
                </a:r>
                <a:r>
                  <a:rPr kumimoji="1" lang="en-US" altLang="zh-CN" sz="2000" dirty="0">
                    <a:ea typeface="Cambria Math" panose="02040503050406030204" pitchFamily="18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endParaRPr lang="zh-CN" altLang="en-US" sz="200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360" y="2143125"/>
                <a:ext cx="1864995" cy="39878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线性算数理论</a:t>
            </a:r>
            <a:r>
              <a:rPr lang="zh-CN" altLang="en-US" sz="4400" dirty="0"/>
              <a:t>：分支定界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015" y="1846637"/>
            <a:ext cx="7633970" cy="433260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习题回顾课程内容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723" y="817859"/>
            <a:ext cx="10515599" cy="5260928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endParaRPr lang="en-US" altLang="en-US" dirty="0"/>
          </a:p>
          <a:p>
            <a:pPr marL="457200" indent="-457200">
              <a:lnSpc>
                <a:spcPct val="160000"/>
              </a:lnSpc>
              <a:buAutoNum type="arabicPeriod"/>
            </a:pPr>
            <a:r>
              <a:rPr lang="en-US" altLang="en-US" sz="2800" dirty="0" err="1">
                <a:solidFill>
                  <a:srgbClr val="FF0000"/>
                </a:solidFill>
              </a:rPr>
              <a:t>数据结构理论回顾</a:t>
            </a:r>
            <a:endParaRPr lang="en-US" altLang="en-US" sz="2800" dirty="0">
              <a:solidFill>
                <a:srgbClr val="FF0000"/>
              </a:solidFill>
            </a:endParaRPr>
          </a:p>
          <a:p>
            <a:pPr marL="457200" indent="-457200">
              <a:lnSpc>
                <a:spcPct val="160000"/>
              </a:lnSpc>
              <a:buAutoNum type="arabicPeriod"/>
            </a:pPr>
            <a:r>
              <a:rPr lang="zh-CN" altLang="en-US" sz="2800" dirty="0">
                <a:sym typeface="+mn-ea"/>
              </a:rPr>
              <a:t>理论组合回顾</a:t>
            </a:r>
          </a:p>
          <a:p>
            <a:pPr marL="457200" indent="-457200">
              <a:lnSpc>
                <a:spcPct val="160000"/>
              </a:lnSpc>
              <a:buAutoNum type="arabicPeriod"/>
            </a:pPr>
            <a:r>
              <a:rPr lang="en-US" altLang="en-US" sz="2800" dirty="0" err="1"/>
              <a:t>疑问解答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205682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数据结构理论</a:t>
            </a:r>
            <a:endParaRPr lang="en-US" altLang="en-US" sz="4400" dirty="0"/>
          </a:p>
        </p:txBody>
      </p:sp>
      <p:sp>
        <p:nvSpPr>
          <p:cNvPr id="6" name="文本框 5"/>
          <p:cNvSpPr txBox="1"/>
          <p:nvPr/>
        </p:nvSpPr>
        <p:spPr>
          <a:xfrm>
            <a:off x="4125595" y="2414270"/>
            <a:ext cx="5903595" cy="1947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xmlns="" val="-79" checksum="3893684283"/>
                  <wpsdc:marlchars xmlns:wpsdc="http://www.wps.cn/officeDocument/2017/drawingmlCustomData" xmlns="" val="79" checksum="883885931"/>
                </a:ext>
              </a:extLst>
            </a:pPr>
            <a:r>
              <a:rPr lang="en-US" altLang="zh-CN" sz="2800" dirty="0"/>
              <a:t> </a:t>
            </a:r>
            <a:r>
              <a:rPr lang="zh-CN" altLang="en-US" sz="2800" dirty="0"/>
              <a:t>比特向量</a:t>
            </a:r>
            <a:endParaRPr lang="en-US" altLang="zh-CN" sz="2800" dirty="0"/>
          </a:p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xmlns="" val="-79" checksum="3893684283"/>
                  <wpsdc:marlchars xmlns:wpsdc="http://www.wps.cn/officeDocument/2017/drawingmlCustomData" xmlns="" val="79" checksum="883885931"/>
                </a:ext>
              </a:extLst>
            </a:pPr>
            <a:r>
              <a:rPr lang="zh-CN" altLang="en-US" sz="2800" dirty="0"/>
              <a:t> 数组</a:t>
            </a:r>
          </a:p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xmlns="" val="-79" checksum="3893684283"/>
                  <wpsdc:marlchars xmlns:wpsdc="http://www.wps.cn/officeDocument/2017/drawingmlCustomData" xmlns="" val="79" checksum="883885931"/>
                </a:ext>
              </a:extLst>
            </a:pPr>
            <a:r>
              <a:rPr lang="zh-CN" altLang="en-US" sz="2800" dirty="0"/>
              <a:t> 指针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数据结构理论</a:t>
            </a:r>
            <a:endParaRPr lang="en-US" altLang="en-US" sz="4400" dirty="0"/>
          </a:p>
        </p:txBody>
      </p:sp>
      <p:sp>
        <p:nvSpPr>
          <p:cNvPr id="6" name="文本框 5"/>
          <p:cNvSpPr txBox="1"/>
          <p:nvPr/>
        </p:nvSpPr>
        <p:spPr>
          <a:xfrm>
            <a:off x="4125595" y="2414270"/>
            <a:ext cx="5903595" cy="1947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xmlns="" val="-79" checksum="3893684283"/>
                  <wpsdc:marlchars xmlns:wpsdc="http://www.wps.cn/officeDocument/2017/drawingmlCustomData" xmlns="" val="79" checksum="883885931"/>
                </a:ext>
              </a:extLst>
            </a:pPr>
            <a:r>
              <a:rPr lang="en-US" altLang="zh-CN" sz="2800" dirty="0"/>
              <a:t> </a:t>
            </a:r>
            <a:r>
              <a:rPr lang="zh-CN" altLang="en-US" sz="2800" dirty="0">
                <a:solidFill>
                  <a:srgbClr val="FF0000"/>
                </a:solidFill>
              </a:rPr>
              <a:t>比特向量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xmlns="" val="-79" checksum="3893684283"/>
                  <wpsdc:marlchars xmlns:wpsdc="http://www.wps.cn/officeDocument/2017/drawingmlCustomData" xmlns="" val="79" checksum="883885931"/>
                </a:ext>
              </a:extLst>
            </a:pPr>
            <a:r>
              <a:rPr lang="zh-CN" altLang="en-US" sz="2800" dirty="0"/>
              <a:t> 数组</a:t>
            </a:r>
          </a:p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xmlns="" val="-79" checksum="3893684283"/>
                  <wpsdc:marlchars xmlns:wpsdc="http://www.wps.cn/officeDocument/2017/drawingmlCustomData" xmlns="" val="79" checksum="883885931"/>
                </a:ext>
              </a:extLst>
            </a:pPr>
            <a:r>
              <a:rPr lang="zh-CN" altLang="en-US" sz="2800" dirty="0"/>
              <a:t> 指针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zh-CN" altLang="en-US" sz="4400" dirty="0"/>
              <a:t>比特向量理论</a:t>
            </a:r>
            <a:endParaRPr lang="en-US" altLang="en-US" sz="4400" dirty="0"/>
          </a:p>
        </p:txBody>
      </p:sp>
      <p:sp>
        <p:nvSpPr>
          <p:cNvPr id="5" name="文本框 4"/>
          <p:cNvSpPr txBox="1"/>
          <p:nvPr/>
        </p:nvSpPr>
        <p:spPr>
          <a:xfrm>
            <a:off x="2602892" y="1738461"/>
            <a:ext cx="122936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800" b="1"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kumimoji="1" lang="en-US" altLang="zh-CN" sz="2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yntax</a:t>
            </a:r>
            <a:endParaRPr kumimoji="1" lang="zh-CN" altLang="en-US" sz="28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930" y="2339975"/>
            <a:ext cx="5484495" cy="190119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461C1AF-1218-BF63-2A1F-7B400FA9BC39}"/>
              </a:ext>
            </a:extLst>
          </p:cNvPr>
          <p:cNvSpPr txBox="1"/>
          <p:nvPr/>
        </p:nvSpPr>
        <p:spPr>
          <a:xfrm>
            <a:off x="2602892" y="487038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bit vector </a:t>
            </a:r>
            <a:r>
              <a:rPr lang="en-US" altLang="zh-CN" dirty="0">
                <a:solidFill>
                  <a:srgbClr val="FF0000"/>
                </a:solidFill>
              </a:rPr>
              <a:t>b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A8BFF2C-61A2-F7BF-0EA8-19D6BE07A91F}"/>
              </a:ext>
            </a:extLst>
          </p:cNvPr>
          <p:cNvSpPr/>
          <p:nvPr/>
        </p:nvSpPr>
        <p:spPr>
          <a:xfrm>
            <a:off x="4090737" y="4870383"/>
            <a:ext cx="1193532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5EF1E35-0DC2-E995-FBF8-BCCB46E4E8E4}"/>
              </a:ext>
            </a:extLst>
          </p:cNvPr>
          <p:cNvSpPr/>
          <p:nvPr/>
        </p:nvSpPr>
        <p:spPr>
          <a:xfrm>
            <a:off x="5315418" y="4870383"/>
            <a:ext cx="1193532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077E4BC-002E-10A2-8271-082F3D2D90D5}"/>
              </a:ext>
            </a:extLst>
          </p:cNvPr>
          <p:cNvSpPr/>
          <p:nvPr/>
        </p:nvSpPr>
        <p:spPr>
          <a:xfrm>
            <a:off x="6540099" y="4870383"/>
            <a:ext cx="1193532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7839D2B-81E4-50C6-4D7D-FF9C9574E9CD}"/>
              </a:ext>
            </a:extLst>
          </p:cNvPr>
          <p:cNvSpPr/>
          <p:nvPr/>
        </p:nvSpPr>
        <p:spPr>
          <a:xfrm>
            <a:off x="7764780" y="4870383"/>
            <a:ext cx="1193532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E86C95A-3CFC-32A6-C65E-C19DB6687120}"/>
              </a:ext>
            </a:extLst>
          </p:cNvPr>
          <p:cNvSpPr txBox="1"/>
          <p:nvPr/>
        </p:nvSpPr>
        <p:spPr>
          <a:xfrm>
            <a:off x="4402809" y="487038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b</a:t>
            </a:r>
            <a:r>
              <a:rPr lang="en-US" altLang="zh-CN" sz="1400" dirty="0">
                <a:solidFill>
                  <a:srgbClr val="FF0000"/>
                </a:solidFill>
                <a:latin typeface="Ubuntu Mono" panose="020B0509030602030204" pitchFamily="49" charset="0"/>
              </a:rPr>
              <a:t>l-1</a:t>
            </a:r>
            <a:endParaRPr lang="zh-CN" altLang="en-US" dirty="0">
              <a:solidFill>
                <a:srgbClr val="FF0000"/>
              </a:solidFill>
              <a:latin typeface="Ubuntu Mono" panose="020B05090306020302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49FE3FB-2B72-AF64-4BD1-D68D82FCA59B}"/>
              </a:ext>
            </a:extLst>
          </p:cNvPr>
          <p:cNvSpPr txBox="1"/>
          <p:nvPr/>
        </p:nvSpPr>
        <p:spPr>
          <a:xfrm>
            <a:off x="5627490" y="487038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b</a:t>
            </a:r>
            <a:r>
              <a:rPr lang="en-US" altLang="zh-CN" sz="1400" dirty="0">
                <a:solidFill>
                  <a:srgbClr val="FF0000"/>
                </a:solidFill>
                <a:latin typeface="Ubuntu Mono" panose="020B0509030602030204" pitchFamily="49" charset="0"/>
              </a:rPr>
              <a:t>l-2</a:t>
            </a:r>
            <a:endParaRPr lang="zh-CN" altLang="en-US" dirty="0">
              <a:solidFill>
                <a:srgbClr val="FF0000"/>
              </a:solidFill>
              <a:latin typeface="Ubuntu Mono" panose="020B0509030602030204" pitchFamily="49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0C09212-8C68-433C-239E-1C92DB68DEEA}"/>
              </a:ext>
            </a:extLst>
          </p:cNvPr>
          <p:cNvSpPr txBox="1"/>
          <p:nvPr/>
        </p:nvSpPr>
        <p:spPr>
          <a:xfrm>
            <a:off x="6986824" y="487038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…</a:t>
            </a:r>
            <a:endParaRPr lang="zh-CN" altLang="en-US" dirty="0">
              <a:solidFill>
                <a:srgbClr val="FF0000"/>
              </a:solidFill>
              <a:latin typeface="Ubuntu Mono" panose="020B0509030602030204" pitchFamily="49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102A0E9-4739-60BE-E73C-7E72A97E0927}"/>
              </a:ext>
            </a:extLst>
          </p:cNvPr>
          <p:cNvSpPr txBox="1"/>
          <p:nvPr/>
        </p:nvSpPr>
        <p:spPr>
          <a:xfrm>
            <a:off x="8166621" y="4870383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Ubuntu Mono" panose="020B0509030602030204" pitchFamily="49" charset="0"/>
              </a:rPr>
              <a:t>b</a:t>
            </a:r>
            <a:r>
              <a:rPr lang="en-US" altLang="zh-CN" sz="1400" dirty="0">
                <a:solidFill>
                  <a:srgbClr val="FF0000"/>
                </a:solidFill>
                <a:latin typeface="Ubuntu Mono" panose="020B0509030602030204" pitchFamily="49" charset="0"/>
              </a:rPr>
              <a:t>0</a:t>
            </a:r>
            <a:endParaRPr lang="zh-CN" altLang="en-US" dirty="0">
              <a:solidFill>
                <a:srgbClr val="FF0000"/>
              </a:solidFill>
              <a:latin typeface="Ubuntu Mono" panose="020B0509030602030204" pitchFamily="49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zh-CN" altLang="en-US" sz="4400" dirty="0"/>
              <a:t>比特向量理论</a:t>
            </a:r>
            <a:endParaRPr lang="en-US" altLang="en-US" sz="4400" dirty="0"/>
          </a:p>
        </p:txBody>
      </p:sp>
      <p:sp>
        <p:nvSpPr>
          <p:cNvPr id="5" name="文本框 4"/>
          <p:cNvSpPr txBox="1"/>
          <p:nvPr/>
        </p:nvSpPr>
        <p:spPr>
          <a:xfrm>
            <a:off x="1619277" y="1431756"/>
            <a:ext cx="17233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Semantics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983230" y="1953895"/>
                <a:ext cx="5685155" cy="415925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l" fontAlgn="auto">
                  <a:lnSpc>
                    <a:spcPct val="150000"/>
                  </a:lnSpc>
                </a:pPr>
                <a:r>
                  <a:rPr kumimoji="1" lang="en-US" altLang="zh-CN" sz="2000" dirty="0">
                    <a:sym typeface="+mn-ea"/>
                  </a:rPr>
                  <a:t>1. Bitwise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:r>
                  <a:rPr kumimoji="1" lang="en-US" altLang="zh-CN" sz="2000" dirty="0">
                    <a:sym typeface="+mn-ea"/>
                  </a:rPr>
                  <a:t>operations</a:t>
                </a:r>
              </a:p>
              <a:p>
                <a:pPr algn="l" fontAlgn="auto">
                  <a:lnSpc>
                    <a:spcPct val="150000"/>
                  </a:lnSpc>
                </a:pPr>
                <a:r>
                  <a:rPr kumimoji="1" lang="en-US" altLang="zh-CN" sz="2000" dirty="0">
                    <a:sym typeface="+mn-ea"/>
                  </a:rPr>
                  <a:t>	Extensions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:r>
                  <a:rPr kumimoji="1" lang="en-US" altLang="zh-CN" sz="2000" dirty="0">
                    <a:sym typeface="+mn-ea"/>
                  </a:rPr>
                  <a:t>of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:r>
                  <a:rPr kumimoji="1" lang="en-US" altLang="zh-CN" sz="2000" dirty="0">
                    <a:sym typeface="+mn-ea"/>
                  </a:rPr>
                  <a:t>the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:r>
                  <a:rPr kumimoji="1" lang="en-US" altLang="zh-CN" sz="2000" dirty="0">
                    <a:sym typeface="+mn-ea"/>
                  </a:rPr>
                  <a:t>single-bit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:r>
                  <a:rPr kumimoji="1" lang="en-US" altLang="zh-CN" sz="2000" dirty="0">
                    <a:sym typeface="+mn-ea"/>
                  </a:rPr>
                  <a:t>operations</a:t>
                </a:r>
              </a:p>
              <a:p>
                <a:pPr algn="l" fontAlgn="auto">
                  <a:lnSpc>
                    <a:spcPct val="150000"/>
                  </a:lnSpc>
                </a:pPr>
                <a:r>
                  <a:rPr kumimoji="1" lang="en-US" altLang="zh-CN" sz="2000" dirty="0">
                    <a:sym typeface="+mn-ea"/>
                  </a:rPr>
                  <a:t>2. Arithmetic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:r>
                  <a:rPr kumimoji="1" lang="en-US" altLang="zh-CN" sz="2000" dirty="0">
                    <a:sym typeface="+mn-ea"/>
                  </a:rPr>
                  <a:t>operations</a:t>
                </a:r>
              </a:p>
              <a:p>
                <a:pPr algn="l" fontAlgn="auto">
                  <a:lnSpc>
                    <a:spcPct val="150000"/>
                  </a:lnSpc>
                </a:pPr>
                <a:r>
                  <a:rPr kumimoji="1" lang="en-US" altLang="zh-CN" sz="2000" dirty="0">
                    <a:sym typeface="+mn-ea"/>
                  </a:rPr>
                  <a:t>Standard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:r>
                  <a:rPr kumimoji="1" lang="en-US" altLang="zh-CN" sz="2000" dirty="0">
                    <a:sym typeface="+mn-ea"/>
                  </a:rPr>
                  <a:t>interpretations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sz="200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sym typeface="+mn-ea"/>
                  </a:rPr>
                  <a:t>,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:r>
                  <a:rPr kumimoji="1" lang="en-US" altLang="zh-CN" sz="2000" dirty="0">
                    <a:sym typeface="+mn-ea"/>
                  </a:rPr>
                  <a:t>for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:r>
                  <a:rPr kumimoji="1" lang="en-US" altLang="zh-CN" sz="2000" dirty="0">
                    <a:sym typeface="+mn-ea"/>
                  </a:rPr>
                  <a:t>b:</a:t>
                </a:r>
                <a:endParaRPr kumimoji="1" lang="en-US" altLang="zh-CN" sz="2000" dirty="0"/>
              </a:p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𝑈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zh-CN" alt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en-US" altLang="zh-CN" sz="2000" dirty="0"/>
              </a:p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kumimoji="1"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zh-CN" altLang="en-US" sz="2000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zh-CN" altLang="en-US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en-US" altLang="zh-CN" sz="2000" dirty="0"/>
              </a:p>
              <a:p>
                <a:pPr algn="l" fontAlgn="auto">
                  <a:lnSpc>
                    <a:spcPct val="150000"/>
                  </a:lnSpc>
                </a:pPr>
                <a:endParaRPr lang="zh-CN" altLang="en-US" sz="200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230" y="1953895"/>
                <a:ext cx="5685155" cy="415925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zh-CN" altLang="en-US" sz="4400" dirty="0"/>
              <a:t>比特向量理论</a:t>
            </a:r>
            <a:endParaRPr lang="en-US" altLang="en-US" sz="4400" dirty="0"/>
          </a:p>
        </p:txBody>
      </p:sp>
      <p:sp>
        <p:nvSpPr>
          <p:cNvPr id="3" name="文本框 2"/>
          <p:cNvSpPr txBox="1"/>
          <p:nvPr/>
        </p:nvSpPr>
        <p:spPr>
          <a:xfrm>
            <a:off x="1132840" y="1334770"/>
            <a:ext cx="51993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Semantics:</a:t>
            </a:r>
            <a:r>
              <a:rPr kumimoji="1" lang="zh-CN" altLang="en-US" sz="2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kumimoji="1" lang="en-US" altLang="zh-CN" sz="2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arithmetic</a:t>
            </a:r>
            <a:r>
              <a:rPr kumimoji="1" lang="zh-CN" altLang="en-US" sz="2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kumimoji="1" lang="en-US" altLang="zh-CN" sz="2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operations</a:t>
            </a:r>
            <a:endParaRPr lang="zh-CN" altLang="en-US" sz="2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2738120" y="1966595"/>
                <a:ext cx="6000115" cy="470027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indent="0" algn="ctr" fontAlgn="auto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≜</m:t>
                    </m:r>
                  </m:oMath>
                </a14:m>
                <a:r>
                  <a:rPr kumimoji="1" lang="en-US" altLang="zh-CN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r>
                  <a:rPr kumimoji="1" lang="en-US" altLang="zh-CN" sz="2000" dirty="0">
                    <a:sym typeface="+mn-ea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r>
                  <a:rPr kumimoji="1" lang="en-US" altLang="zh-CN" sz="2000" dirty="0">
                    <a:sym typeface="+mn-ea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r>
                  <a:rPr kumimoji="1" lang="zh-CN" altLang="en-US" sz="2000" dirty="0">
                    <a:sym typeface="+mn-ea"/>
                  </a:rPr>
                  <a:t> </a:t>
                </a:r>
                <a:r>
                  <a:rPr kumimoji="1" lang="en-US" altLang="zh-CN" sz="2000" dirty="0">
                    <a:sym typeface="+mn-ea"/>
                  </a:rPr>
                  <a:t>mod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endParaRPr kumimoji="1" lang="en-US" altLang="zh-CN" sz="2000" dirty="0"/>
              </a:p>
              <a:p>
                <a:pPr marL="0" indent="0" algn="ctr" fontAlgn="auto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≜</m:t>
                    </m:r>
                  </m:oMath>
                </a14:m>
                <a:r>
                  <a:rPr kumimoji="1" lang="en-US" altLang="zh-CN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b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kumimoji="1" lang="en-US" altLang="zh-CN" sz="2000" b="0" i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kumimoji="1" lang="en-US" altLang="zh-CN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b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r>
                  <a:rPr kumimoji="1" lang="en-US" altLang="zh-CN" sz="2000" dirty="0">
                    <a:sym typeface="+mn-ea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  <m:sub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r>
                  <a:rPr kumimoji="1" lang="zh-CN" altLang="en-US" sz="2000" dirty="0">
                    <a:sym typeface="+mn-ea"/>
                  </a:rPr>
                  <a:t> </a:t>
                </a:r>
                <a:r>
                  <a:rPr kumimoji="1" lang="en-US" altLang="zh-CN" sz="2000" dirty="0">
                    <a:sym typeface="+mn-ea"/>
                  </a:rPr>
                  <a:t>mod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endParaRPr kumimoji="1" lang="en-US" altLang="zh-CN" sz="2000" dirty="0"/>
              </a:p>
              <a:p>
                <a:pPr marL="0" indent="0" algn="ctr" fontAlgn="auto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≜</m:t>
                    </m:r>
                  </m:oMath>
                </a14:m>
                <a:r>
                  <a:rPr kumimoji="1" lang="en-US" altLang="zh-CN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kumimoji="1" lang="en-US" altLang="zh-CN" sz="2000" dirty="0">
                    <a:sym typeface="+mn-ea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kumimoji="1" lang="en-US" altLang="zh-CN" sz="2000" dirty="0">
                    <a:sym typeface="+mn-ea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kumimoji="1" lang="zh-CN" altLang="en-US" sz="2000" dirty="0">
                    <a:sym typeface="+mn-ea"/>
                  </a:rPr>
                  <a:t> </a:t>
                </a:r>
                <a:r>
                  <a:rPr kumimoji="1" lang="en-US" altLang="zh-CN" sz="2000" dirty="0">
                    <a:sym typeface="+mn-ea"/>
                  </a:rPr>
                  <a:t>mod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endParaRPr kumimoji="1" lang="en-US" altLang="zh-CN" sz="2000" dirty="0"/>
              </a:p>
              <a:p>
                <a:pPr marL="0" indent="0" algn="ctr" fontAlgn="auto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≜</m:t>
                    </m:r>
                  </m:oMath>
                </a14:m>
                <a:r>
                  <a:rPr kumimoji="1" lang="en-US" altLang="zh-CN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kumimoji="1" lang="en-US" altLang="zh-CN" sz="2000" b="0" i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kumimoji="1" lang="en-US" altLang="zh-CN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kumimoji="1" lang="en-US" altLang="zh-CN" sz="2000" dirty="0">
                    <a:sym typeface="+mn-ea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kumimoji="1" lang="zh-CN" altLang="en-US" sz="2000" dirty="0">
                    <a:sym typeface="+mn-ea"/>
                  </a:rPr>
                  <a:t> </a:t>
                </a:r>
                <a:r>
                  <a:rPr kumimoji="1" lang="en-US" altLang="zh-CN" sz="2000" dirty="0">
                    <a:sym typeface="+mn-ea"/>
                  </a:rPr>
                  <a:t>mod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endParaRPr kumimoji="1" lang="en-US" altLang="zh-CN" sz="2000" dirty="0"/>
              </a:p>
              <a:p>
                <a:pPr marL="0" indent="0" algn="ctr" fontAlgn="auto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≜</m:t>
                    </m:r>
                  </m:oMath>
                </a14:m>
                <a:r>
                  <a:rPr kumimoji="1" lang="en-US" altLang="zh-CN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kumimoji="1" lang="en-US" altLang="zh-CN" sz="2000" dirty="0">
                    <a:sym typeface="+mn-ea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kumimoji="1" lang="zh-CN" altLang="en-US" sz="2000" dirty="0">
                    <a:sym typeface="+mn-ea"/>
                  </a:rPr>
                  <a:t> </a:t>
                </a:r>
                <a:r>
                  <a:rPr kumimoji="1" lang="en-US" altLang="zh-CN" sz="2000" dirty="0">
                    <a:sym typeface="+mn-ea"/>
                  </a:rPr>
                  <a:t>mod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endParaRPr kumimoji="1" lang="en-US" altLang="zh-CN" sz="2000" i="1">
                  <a:latin typeface="Cambria Math" panose="02040503050406030204" pitchFamily="18" charset="0"/>
                </a:endParaRPr>
              </a:p>
              <a:p>
                <a:pPr marL="0" indent="0" algn="ctr" fontAlgn="auto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zh-CN" alt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≜</m:t>
                    </m:r>
                  </m:oMath>
                </a14:m>
                <a:r>
                  <a:rPr kumimoji="1" lang="en-US" altLang="zh-CN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kumimoji="1" lang="zh-CN" altLang="en-US" sz="2000" b="0" i="0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kumimoji="1" lang="en-US" altLang="zh-CN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r>
                  <a:rPr kumimoji="1" lang="en-US" altLang="zh-CN" sz="2000" dirty="0">
                    <a:sym typeface="+mn-ea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r>
                  <a:rPr kumimoji="1" lang="zh-CN" altLang="en-US" sz="2000" dirty="0">
                    <a:sym typeface="+mn-ea"/>
                  </a:rPr>
                  <a:t> </a:t>
                </a:r>
                <a:r>
                  <a:rPr kumimoji="1" lang="en-US" altLang="zh-CN" sz="2000" dirty="0">
                    <a:sym typeface="+mn-ea"/>
                  </a:rPr>
                  <a:t>mod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endParaRPr kumimoji="1" lang="en-US" altLang="zh-CN" sz="2000" dirty="0"/>
              </a:p>
              <a:p>
                <a:pPr marL="0" indent="0" algn="ctr" fontAlgn="auto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/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≜</m:t>
                    </m:r>
                  </m:oMath>
                </a14:m>
                <a:r>
                  <a:rPr kumimoji="1" lang="en-US" altLang="zh-CN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b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kumimoji="1" lang="en-US" altLang="zh-CN" sz="2000" b="0" i="0" smtClean="0"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kumimoji="1" lang="en-US" altLang="zh-CN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b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r>
                  <a:rPr kumimoji="1" lang="en-US" altLang="zh-CN" sz="2000" dirty="0">
                    <a:sym typeface="+mn-ea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  <m:sub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r>
                  <a:rPr kumimoji="1" lang="zh-CN" altLang="en-US" sz="2000" dirty="0">
                    <a:sym typeface="+mn-ea"/>
                  </a:rPr>
                  <a:t> </a:t>
                </a:r>
                <a:r>
                  <a:rPr kumimoji="1" lang="en-US" altLang="zh-CN" sz="2000" dirty="0">
                    <a:sym typeface="+mn-ea"/>
                  </a:rPr>
                  <a:t>mod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endParaRPr kumimoji="1" lang="en-US" altLang="zh-CN" sz="2000" dirty="0"/>
              </a:p>
              <a:p>
                <a:pPr marL="0" indent="0" algn="ctr" fontAlgn="auto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zh-CN" alt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≜</m:t>
                    </m:r>
                  </m:oMath>
                </a14:m>
                <a:r>
                  <a:rPr kumimoji="1" lang="en-US" altLang="zh-CN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kumimoji="1" lang="zh-CN" altLang="en-US" sz="2000" b="0" i="0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kumimoji="1" lang="en-US" altLang="zh-CN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kumimoji="1" lang="en-US" altLang="zh-CN" sz="2000" dirty="0">
                    <a:sym typeface="+mn-ea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kumimoji="1" lang="zh-CN" altLang="en-US" sz="2000" dirty="0">
                    <a:sym typeface="+mn-ea"/>
                  </a:rPr>
                  <a:t> </a:t>
                </a:r>
                <a:r>
                  <a:rPr kumimoji="1" lang="en-US" altLang="zh-CN" sz="2000" dirty="0">
                    <a:sym typeface="+mn-ea"/>
                  </a:rPr>
                  <a:t>mod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endParaRPr kumimoji="1" lang="en-US" altLang="zh-CN" sz="2000" dirty="0"/>
              </a:p>
              <a:p>
                <a:pPr marL="0" indent="0" algn="ctr" fontAlgn="auto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/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≜</m:t>
                    </m:r>
                  </m:oMath>
                </a14:m>
                <a:r>
                  <a:rPr kumimoji="1" lang="en-US" altLang="zh-CN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kumimoji="1" lang="en-US" altLang="zh-CN" sz="2000" b="0" i="0" smtClean="0"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kumimoji="1" lang="en-US" altLang="zh-CN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kumimoji="1" lang="en-US" altLang="zh-CN" sz="2000" dirty="0">
                    <a:sym typeface="+mn-ea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kumimoji="1" lang="zh-CN" altLang="en-US" sz="2000" dirty="0">
                    <a:sym typeface="+mn-ea"/>
                  </a:rPr>
                  <a:t> </a:t>
                </a:r>
                <a:r>
                  <a:rPr kumimoji="1" lang="en-US" altLang="zh-CN" sz="2000" dirty="0">
                    <a:sym typeface="+mn-ea"/>
                  </a:rPr>
                  <a:t>mod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endParaRPr kumimoji="1" lang="en-US" altLang="zh-CN" sz="2000" i="1">
                  <a:latin typeface="Cambria Math" panose="02040503050406030204" pitchFamily="18" charset="0"/>
                </a:endParaRPr>
              </a:p>
              <a:p>
                <a:pPr marL="0" indent="0" algn="ctr" fontAlgn="auto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kumimoji="1"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≜</m:t>
                    </m:r>
                  </m:oMath>
                </a14:m>
                <a:r>
                  <a:rPr kumimoji="1" lang="en-US" altLang="zh-CN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kumimoji="1" lang="en-US" altLang="zh-CN" sz="2000" b="0" i="0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kumimoji="1" lang="en-US" altLang="zh-CN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endParaRPr kumimoji="1" lang="en-US" altLang="zh-CN" sz="2000" dirty="0"/>
              </a:p>
              <a:p>
                <a:pPr marL="0" indent="0" algn="ctr" fontAlgn="auto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≜</m:t>
                    </m:r>
                  </m:oMath>
                </a14:m>
                <a:r>
                  <a:rPr kumimoji="1" lang="en-US" altLang="zh-CN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kumimoji="1" lang="en-US" altLang="zh-CN" sz="200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kumimoji="1" lang="en-US" altLang="zh-CN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kumimoji="1" lang="en-US" altLang="zh-CN" sz="2000" dirty="0"/>
              </a:p>
              <a:p>
                <a:pPr marL="0" indent="0" algn="ctr" fontAlgn="auto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≜</m:t>
                    </m:r>
                  </m:oMath>
                </a14:m>
                <a:r>
                  <a:rPr kumimoji="1" lang="en-US" altLang="zh-CN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kumimoji="1" lang="en-US" altLang="zh-CN" sz="200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kumimoji="1" lang="en-US" altLang="zh-CN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endParaRPr kumimoji="1" lang="en-US" altLang="zh-CN" sz="2000" dirty="0"/>
              </a:p>
              <a:p>
                <a:pPr marL="0" indent="0" algn="ctr" fontAlgn="auto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≜</m:t>
                    </m:r>
                  </m:oMath>
                </a14:m>
                <a:r>
                  <a:rPr kumimoji="1" lang="en-US" altLang="zh-CN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kumimoji="1" lang="en-US" altLang="zh-CN" sz="200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kumimoji="1" lang="en-US" altLang="zh-CN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b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zh-CN" altLang="en-US" sz="200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120" y="1966595"/>
                <a:ext cx="6000115" cy="4700270"/>
              </a:xfrm>
              <a:prstGeom prst="rect">
                <a:avLst/>
              </a:prstGeom>
              <a:blipFill rotWithShape="1">
                <a:blip r:embed="rId2"/>
                <a:stretch>
                  <a:fillRect b="-67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40DB5828-DA42-933D-1200-DD7E26D91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066" y="2116642"/>
            <a:ext cx="3333333" cy="29904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回顾：课程逻辑</a:t>
            </a:r>
          </a:p>
        </p:txBody>
      </p:sp>
      <p:sp>
        <p:nvSpPr>
          <p:cNvPr id="7" name="矩形 6"/>
          <p:cNvSpPr/>
          <p:nvPr/>
        </p:nvSpPr>
        <p:spPr>
          <a:xfrm>
            <a:off x="914397" y="5430742"/>
            <a:ext cx="10385068" cy="10416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213223" y="5806300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集合论</a:t>
            </a:r>
          </a:p>
        </p:txBody>
      </p:sp>
      <p:sp>
        <p:nvSpPr>
          <p:cNvPr id="9" name="矩形 8"/>
          <p:cNvSpPr/>
          <p:nvPr/>
        </p:nvSpPr>
        <p:spPr>
          <a:xfrm>
            <a:off x="3714906" y="5806300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计算复杂性理论</a:t>
            </a:r>
          </a:p>
        </p:txBody>
      </p:sp>
      <p:sp>
        <p:nvSpPr>
          <p:cNvPr id="10" name="矩形 9"/>
          <p:cNvSpPr/>
          <p:nvPr/>
        </p:nvSpPr>
        <p:spPr>
          <a:xfrm>
            <a:off x="6216589" y="5806301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形式文法</a:t>
            </a:r>
          </a:p>
        </p:txBody>
      </p:sp>
      <p:sp>
        <p:nvSpPr>
          <p:cNvPr id="11" name="矩形 10"/>
          <p:cNvSpPr/>
          <p:nvPr/>
        </p:nvSpPr>
        <p:spPr>
          <a:xfrm>
            <a:off x="8718272" y="5806301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结构化归纳法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549727" y="5430742"/>
            <a:ext cx="1177076" cy="375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数学基础</a:t>
            </a:r>
          </a:p>
        </p:txBody>
      </p:sp>
      <p:sp>
        <p:nvSpPr>
          <p:cNvPr id="13" name="矩形 12"/>
          <p:cNvSpPr/>
          <p:nvPr/>
        </p:nvSpPr>
        <p:spPr>
          <a:xfrm>
            <a:off x="914397" y="4243870"/>
            <a:ext cx="10385068" cy="10416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21610" y="4619427"/>
            <a:ext cx="5153501" cy="5636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命题逻辑（符号系统、证明系统、推导规则）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ea typeface="SimHei" panose="02010609060101010101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550197" y="4619427"/>
            <a:ext cx="1310235" cy="56369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构造逻辑</a:t>
            </a:r>
          </a:p>
        </p:txBody>
      </p:sp>
      <p:sp>
        <p:nvSpPr>
          <p:cNvPr id="17" name="矩形 16"/>
          <p:cNvSpPr/>
          <p:nvPr/>
        </p:nvSpPr>
        <p:spPr>
          <a:xfrm>
            <a:off x="8035518" y="4619427"/>
            <a:ext cx="1310234" cy="56369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谓词逻辑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796217" y="4243869"/>
            <a:ext cx="1177076" cy="375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逻辑</a:t>
            </a:r>
          </a:p>
        </p:txBody>
      </p:sp>
      <p:sp>
        <p:nvSpPr>
          <p:cNvPr id="15" name="矩形 14"/>
          <p:cNvSpPr/>
          <p:nvPr/>
        </p:nvSpPr>
        <p:spPr>
          <a:xfrm>
            <a:off x="9564282" y="4619426"/>
            <a:ext cx="1406107" cy="5636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霍尔逻辑</a:t>
            </a:r>
          </a:p>
        </p:txBody>
      </p:sp>
      <p:sp>
        <p:nvSpPr>
          <p:cNvPr id="19" name="矩形 18"/>
          <p:cNvSpPr/>
          <p:nvPr/>
        </p:nvSpPr>
        <p:spPr>
          <a:xfrm>
            <a:off x="914397" y="2675047"/>
            <a:ext cx="10385068" cy="14235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213222" y="3055573"/>
            <a:ext cx="1552696" cy="9406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SAT</a:t>
            </a:r>
          </a:p>
        </p:txBody>
      </p:sp>
      <p:sp>
        <p:nvSpPr>
          <p:cNvPr id="21" name="矩形 20"/>
          <p:cNvSpPr/>
          <p:nvPr/>
        </p:nvSpPr>
        <p:spPr>
          <a:xfrm>
            <a:off x="2976060" y="3055573"/>
            <a:ext cx="8070574" cy="9406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bg1">
                    <a:lumMod val="50000"/>
                  </a:schemeClr>
                </a:solidFill>
                <a:ea typeface="SimHei" panose="02010609060101010101" pitchFamily="49" charset="-122"/>
              </a:rPr>
              <a:t>Theory</a:t>
            </a:r>
          </a:p>
          <a:p>
            <a:pPr algn="ctr"/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ea typeface="SimHei" panose="02010609060101010101" pitchFamily="49" charset="-122"/>
            </a:endParaRPr>
          </a:p>
          <a:p>
            <a:pPr algn="ctr"/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ea typeface="SimHei" panose="02010609060101010101" pitchFamily="49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267926" y="2641103"/>
            <a:ext cx="167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可满足性问题</a:t>
            </a:r>
          </a:p>
        </p:txBody>
      </p:sp>
      <p:sp>
        <p:nvSpPr>
          <p:cNvPr id="23" name="矩形 22"/>
          <p:cNvSpPr/>
          <p:nvPr/>
        </p:nvSpPr>
        <p:spPr>
          <a:xfrm>
            <a:off x="3205782" y="3386832"/>
            <a:ext cx="1144717" cy="48645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bg1">
                    <a:lumMod val="95000"/>
                  </a:schemeClr>
                </a:solidFill>
                <a:ea typeface="SimHei" panose="02010609060101010101" pitchFamily="49" charset="-122"/>
              </a:rPr>
              <a:t>EUF</a:t>
            </a:r>
          </a:p>
        </p:txBody>
      </p:sp>
      <p:sp>
        <p:nvSpPr>
          <p:cNvPr id="24" name="矩形 23"/>
          <p:cNvSpPr/>
          <p:nvPr/>
        </p:nvSpPr>
        <p:spPr>
          <a:xfrm>
            <a:off x="4560248" y="3386832"/>
            <a:ext cx="989479" cy="48645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bg1">
                    <a:lumMod val="95000"/>
                  </a:schemeClr>
                </a:solidFill>
                <a:ea typeface="SimHei" panose="02010609060101010101" pitchFamily="49" charset="-122"/>
              </a:rPr>
              <a:t>LA</a:t>
            </a:r>
          </a:p>
        </p:txBody>
      </p:sp>
      <p:sp>
        <p:nvSpPr>
          <p:cNvPr id="25" name="矩形 24"/>
          <p:cNvSpPr/>
          <p:nvPr/>
        </p:nvSpPr>
        <p:spPr>
          <a:xfrm>
            <a:off x="5721849" y="3386832"/>
            <a:ext cx="1298017" cy="48645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bg1">
                    <a:lumMod val="95000"/>
                  </a:schemeClr>
                </a:solidFill>
                <a:ea typeface="SimHei" panose="02010609060101010101" pitchFamily="49" charset="-122"/>
              </a:rPr>
              <a:t>Bit Vector</a:t>
            </a:r>
          </a:p>
        </p:txBody>
      </p:sp>
      <p:sp>
        <p:nvSpPr>
          <p:cNvPr id="26" name="矩形 25"/>
          <p:cNvSpPr/>
          <p:nvPr/>
        </p:nvSpPr>
        <p:spPr>
          <a:xfrm>
            <a:off x="7191988" y="3386832"/>
            <a:ext cx="989479" cy="48645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bg1">
                    <a:lumMod val="95000"/>
                  </a:schemeClr>
                </a:solidFill>
                <a:ea typeface="SimHei" panose="02010609060101010101" pitchFamily="49" charset="-122"/>
              </a:rPr>
              <a:t>Arrays</a:t>
            </a:r>
          </a:p>
        </p:txBody>
      </p:sp>
      <p:sp>
        <p:nvSpPr>
          <p:cNvPr id="27" name="矩形 26"/>
          <p:cNvSpPr/>
          <p:nvPr/>
        </p:nvSpPr>
        <p:spPr>
          <a:xfrm>
            <a:off x="8356273" y="3386831"/>
            <a:ext cx="989479" cy="48645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bg1">
                    <a:lumMod val="95000"/>
                  </a:schemeClr>
                </a:solidFill>
                <a:ea typeface="SimHei" panose="02010609060101010101" pitchFamily="49" charset="-122"/>
              </a:rPr>
              <a:t>Pointer</a:t>
            </a:r>
          </a:p>
        </p:txBody>
      </p:sp>
      <p:sp>
        <p:nvSpPr>
          <p:cNvPr id="28" name="矩形 27"/>
          <p:cNvSpPr/>
          <p:nvPr/>
        </p:nvSpPr>
        <p:spPr>
          <a:xfrm>
            <a:off x="9468508" y="3386831"/>
            <a:ext cx="1461431" cy="48645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sz="1600" dirty="0"/>
              <a:t>Combination</a:t>
            </a:r>
            <a:endParaRPr kumimoji="1" lang="en-US" altLang="zh-CN" sz="1400" dirty="0">
              <a:solidFill>
                <a:schemeClr val="bg1">
                  <a:lumMod val="95000"/>
                </a:schemeClr>
              </a:solidFill>
              <a:ea typeface="SimHei" panose="02010609060101010101" pitchFamily="49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14397" y="1442805"/>
            <a:ext cx="10385068" cy="10416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213222" y="1800886"/>
            <a:ext cx="2693848" cy="5811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符号执行</a:t>
            </a:r>
            <a:r>
              <a:rPr kumimoji="1"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/</a:t>
            </a:r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混合执行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ea typeface="SimHei" panose="02010609060101010101" pitchFamily="49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850176" y="1415456"/>
            <a:ext cx="1678009" cy="375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应用</a:t>
            </a:r>
          </a:p>
        </p:txBody>
      </p:sp>
      <p:sp>
        <p:nvSpPr>
          <p:cNvPr id="32" name="矩形 31"/>
          <p:cNvSpPr/>
          <p:nvPr/>
        </p:nvSpPr>
        <p:spPr>
          <a:xfrm>
            <a:off x="4036112" y="1800886"/>
            <a:ext cx="2256350" cy="5811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程序验证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ea typeface="SimHei" panose="02010609060101010101" pitchFamily="49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369356" y="1808963"/>
            <a:ext cx="2276896" cy="5811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程序分析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ea typeface="SimHei" panose="02010609060101010101" pitchFamily="49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763909" y="1808963"/>
            <a:ext cx="2236731" cy="5811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程序合成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ea typeface="SimHei" panose="02010609060101010101" pitchFamily="49" charset="-122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zh-CN" altLang="en-US" sz="4400" dirty="0"/>
              <a:t>比特向量理论</a:t>
            </a:r>
            <a:endParaRPr lang="en-US" altLang="en-US" sz="4400" dirty="0"/>
          </a:p>
        </p:txBody>
      </p:sp>
      <p:sp>
        <p:nvSpPr>
          <p:cNvPr id="3" name="文本框 2"/>
          <p:cNvSpPr txBox="1"/>
          <p:nvPr/>
        </p:nvSpPr>
        <p:spPr>
          <a:xfrm>
            <a:off x="3455035" y="3168015"/>
            <a:ext cx="528193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2800" b="1" i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Decision</a:t>
            </a:r>
            <a:r>
              <a:rPr lang="zh-CN" altLang="en-US" sz="2800" b="1" i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2800" b="1" i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procedures</a:t>
            </a:r>
            <a:r>
              <a:rPr lang="zh-CN" altLang="en-US" sz="2800" b="1" i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2800" b="1" i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for</a:t>
            </a:r>
            <a:r>
              <a:rPr lang="zh-CN" altLang="en-US" sz="2800" b="1" i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2800" b="1" i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bit</a:t>
            </a:r>
            <a:r>
              <a:rPr lang="zh-CN" altLang="en-US" sz="2800" b="1" i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2800" b="1" i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vectors</a:t>
            </a:r>
            <a:endParaRPr lang="zh-CN" altLang="en-US" sz="28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zh-CN" altLang="en-US" sz="4400" dirty="0"/>
              <a:t>比特向量理论</a:t>
            </a:r>
            <a:endParaRPr lang="en-US" altLang="en-US" sz="4400" dirty="0"/>
          </a:p>
        </p:txBody>
      </p:sp>
      <p:sp>
        <p:nvSpPr>
          <p:cNvPr id="3" name="文本框 2"/>
          <p:cNvSpPr txBox="1"/>
          <p:nvPr/>
        </p:nvSpPr>
        <p:spPr>
          <a:xfrm>
            <a:off x="1332865" y="1480820"/>
            <a:ext cx="35509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kumimoji="1" lang="en-US" altLang="zh-CN" sz="28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Bit-blasting algorithm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101215" y="2089150"/>
            <a:ext cx="7274560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 fontAlgn="auto">
              <a:lnSpc>
                <a:spcPct val="120000"/>
              </a:lnSpc>
              <a:buNone/>
            </a:pPr>
            <a:r>
              <a:rPr kumimoji="1" lang="en-US" altLang="zh-CN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C</a:t>
            </a:r>
            <a:r>
              <a:rPr kumimoji="1" lang="zh-CN" altLang="en-US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 </a:t>
            </a:r>
            <a:r>
              <a:rPr kumimoji="1" lang="en-US" altLang="zh-CN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=</a:t>
            </a:r>
            <a:r>
              <a:rPr kumimoji="1" lang="zh-CN" altLang="en-US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 </a:t>
            </a:r>
            <a:r>
              <a:rPr kumimoji="1" lang="en-US" altLang="zh-CN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{};</a:t>
            </a:r>
            <a:r>
              <a:rPr kumimoji="1" lang="zh-CN" altLang="en-US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 </a:t>
            </a:r>
            <a:r>
              <a:rPr kumimoji="1" lang="en-US" altLang="zh-CN" sz="2000" b="1" dirty="0"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//</a:t>
            </a:r>
            <a:r>
              <a:rPr kumimoji="1" lang="zh-CN" altLang="en-US" sz="2000" b="1" dirty="0"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 </a:t>
            </a:r>
            <a:r>
              <a:rPr kumimoji="1" lang="en-US" altLang="zh-CN" sz="2000" b="1" dirty="0"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a set of all</a:t>
            </a:r>
            <a:r>
              <a:rPr kumimoji="1" lang="zh-CN" altLang="en-US" sz="2000" b="1" dirty="0"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 </a:t>
            </a:r>
            <a:r>
              <a:rPr kumimoji="1" lang="en-US" altLang="zh-CN" sz="2000" b="1" dirty="0"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generated constraints</a:t>
            </a:r>
            <a:endParaRPr kumimoji="1" lang="en-US" altLang="zh-CN" sz="2000" b="1" dirty="0">
              <a:latin typeface="Courier New" panose="02070609020205090404" pitchFamily="49" charset="0"/>
              <a:cs typeface="Courier New" panose="02070609020205090404" pitchFamily="49" charset="0"/>
            </a:endParaRPr>
          </a:p>
          <a:p>
            <a:pPr marL="0" indent="0" fontAlgn="auto">
              <a:lnSpc>
                <a:spcPct val="120000"/>
              </a:lnSpc>
              <a:buNone/>
            </a:pPr>
            <a:endParaRPr kumimoji="1" lang="en-US" altLang="zh-CN" sz="2000" b="1" dirty="0">
              <a:latin typeface="Courier New" panose="02070609020205090404" pitchFamily="49" charset="0"/>
              <a:cs typeface="Courier New" panose="02070609020205090404" pitchFamily="49" charset="0"/>
            </a:endParaRPr>
          </a:p>
          <a:p>
            <a:pPr marL="0" indent="0" fontAlgn="auto">
              <a:lnSpc>
                <a:spcPct val="120000"/>
              </a:lnSpc>
              <a:buNone/>
            </a:pPr>
            <a:r>
              <a:rPr kumimoji="1" lang="en-US" altLang="zh-CN" sz="2000" b="1" dirty="0"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// two main passes:</a:t>
            </a:r>
            <a:endParaRPr kumimoji="1" lang="en-US" altLang="zh-CN" sz="2000" b="1" dirty="0">
              <a:latin typeface="Courier New" panose="02070609020205090404" pitchFamily="49" charset="0"/>
              <a:cs typeface="Courier New" panose="02070609020205090404" pitchFamily="49" charset="0"/>
            </a:endParaRPr>
          </a:p>
          <a:p>
            <a:pPr marL="0" indent="0" fontAlgn="auto">
              <a:lnSpc>
                <a:spcPct val="120000"/>
              </a:lnSpc>
              <a:buNone/>
            </a:pPr>
            <a:r>
              <a:rPr kumimoji="1" lang="en-US" altLang="zh-CN" sz="2000" b="1" dirty="0"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// 1. blast each proposition;</a:t>
            </a:r>
            <a:endParaRPr kumimoji="1" lang="en-US" altLang="zh-CN" sz="2000" b="1" dirty="0">
              <a:latin typeface="Courier New" panose="02070609020205090404" pitchFamily="49" charset="0"/>
              <a:cs typeface="Courier New" panose="02070609020205090404" pitchFamily="49" charset="0"/>
            </a:endParaRPr>
          </a:p>
          <a:p>
            <a:pPr marL="0" indent="0" fontAlgn="auto">
              <a:lnSpc>
                <a:spcPct val="120000"/>
              </a:lnSpc>
              <a:buNone/>
            </a:pPr>
            <a:r>
              <a:rPr kumimoji="1" lang="en-US" altLang="zh-CN" sz="2000" b="1" dirty="0"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// 2. generate constrains</a:t>
            </a:r>
            <a:endParaRPr kumimoji="1" lang="en-US" altLang="zh-CN" sz="2000" b="1" dirty="0">
              <a:latin typeface="Courier New" panose="02070609020205090404" pitchFamily="49" charset="0"/>
              <a:cs typeface="Courier New" panose="02070609020205090404" pitchFamily="49" charset="0"/>
            </a:endParaRPr>
          </a:p>
          <a:p>
            <a:pPr marL="0" indent="0" fontAlgn="auto">
              <a:lnSpc>
                <a:spcPct val="120000"/>
              </a:lnSpc>
              <a:buNone/>
            </a:pPr>
            <a:r>
              <a:rPr kumimoji="1" lang="en-US" altLang="zh-CN" sz="2000" b="1" dirty="0" err="1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bitBlast</a:t>
            </a:r>
            <a:r>
              <a:rPr kumimoji="1" lang="en-US" altLang="zh-CN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(P){</a:t>
            </a:r>
            <a:endParaRPr kumimoji="1" lang="en-US" altLang="zh-CN" sz="2000" b="1" dirty="0">
              <a:solidFill>
                <a:srgbClr val="0432FF"/>
              </a:solidFill>
              <a:latin typeface="Courier New" panose="02070609020205090404" pitchFamily="49" charset="0"/>
              <a:cs typeface="Courier New" panose="02070609020205090404" pitchFamily="49" charset="0"/>
            </a:endParaRPr>
          </a:p>
          <a:p>
            <a:pPr marL="0" indent="0" fontAlgn="auto">
              <a:lnSpc>
                <a:spcPct val="120000"/>
              </a:lnSpc>
              <a:buNone/>
            </a:pPr>
            <a:r>
              <a:rPr kumimoji="1" lang="en-US" altLang="zh-CN" sz="2000" b="1" dirty="0"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  // convert the proposition to atomic bools</a:t>
            </a:r>
            <a:endParaRPr kumimoji="1" lang="en-US" altLang="zh-CN" sz="2000" b="1" dirty="0">
              <a:latin typeface="Courier New" panose="02070609020205090404" pitchFamily="49" charset="0"/>
              <a:cs typeface="Courier New" panose="02070609020205090404" pitchFamily="49" charset="0"/>
            </a:endParaRPr>
          </a:p>
          <a:p>
            <a:pPr marL="0" indent="0" fontAlgn="auto">
              <a:lnSpc>
                <a:spcPct val="120000"/>
              </a:lnSpc>
              <a:buNone/>
            </a:pPr>
            <a:r>
              <a:rPr kumimoji="1" lang="en-US" altLang="zh-CN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  </a:t>
            </a:r>
            <a:r>
              <a:rPr kumimoji="1" lang="en-US" altLang="zh-CN" sz="2000" b="1" dirty="0" err="1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blastProp</a:t>
            </a:r>
            <a:r>
              <a:rPr kumimoji="1" lang="en-US" altLang="zh-CN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(P);</a:t>
            </a:r>
            <a:endParaRPr kumimoji="1" lang="en-US" altLang="zh-CN" sz="2000" b="1" dirty="0">
              <a:solidFill>
                <a:srgbClr val="0432FF"/>
              </a:solidFill>
              <a:latin typeface="Courier New" panose="02070609020205090404" pitchFamily="49" charset="0"/>
              <a:cs typeface="Courier New" panose="02070609020205090404" pitchFamily="49" charset="0"/>
            </a:endParaRPr>
          </a:p>
          <a:p>
            <a:pPr marL="0" indent="0" fontAlgn="auto">
              <a:lnSpc>
                <a:spcPct val="120000"/>
              </a:lnSpc>
              <a:buNone/>
            </a:pPr>
            <a:r>
              <a:rPr kumimoji="1" lang="en-US" altLang="zh-CN" sz="2000" b="1" dirty="0"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  // generate constraints</a:t>
            </a:r>
            <a:endParaRPr kumimoji="1" lang="en-US" altLang="zh-CN" sz="2000" b="1" dirty="0">
              <a:latin typeface="Courier New" panose="02070609020205090404" pitchFamily="49" charset="0"/>
              <a:cs typeface="Courier New" panose="02070609020205090404" pitchFamily="49" charset="0"/>
            </a:endParaRPr>
          </a:p>
          <a:p>
            <a:pPr marL="0" indent="0" fontAlgn="auto">
              <a:lnSpc>
                <a:spcPct val="120000"/>
              </a:lnSpc>
              <a:buNone/>
            </a:pPr>
            <a:r>
              <a:rPr kumimoji="1" lang="en-US" altLang="zh-CN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  </a:t>
            </a:r>
            <a:r>
              <a:rPr kumimoji="1" lang="en-US" altLang="zh-CN" sz="2000" b="1" dirty="0" err="1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genConsProp</a:t>
            </a:r>
            <a:r>
              <a:rPr kumimoji="1" lang="en-US" altLang="zh-CN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(P);</a:t>
            </a:r>
            <a:br>
              <a:rPr kumimoji="1" lang="en-US" altLang="zh-CN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</a:br>
            <a:r>
              <a:rPr kumimoji="1" lang="en-US" altLang="zh-CN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}</a:t>
            </a:r>
            <a:endParaRPr kumimoji="1" lang="en-US" altLang="zh-CN" sz="2000" b="1" dirty="0">
              <a:solidFill>
                <a:srgbClr val="0432FF"/>
              </a:solidFill>
              <a:latin typeface="Courier New" panose="02070609020205090404" pitchFamily="49" charset="0"/>
              <a:cs typeface="Courier New" panose="02070609020205090404" pitchFamily="49" charset="0"/>
            </a:endParaRPr>
          </a:p>
          <a:p>
            <a:pPr marL="0" indent="0" fontAlgn="auto">
              <a:lnSpc>
                <a:spcPct val="120000"/>
              </a:lnSpc>
              <a:buNone/>
            </a:pPr>
            <a:endParaRPr lang="zh-CN" altLang="en-US" sz="20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zh-CN" altLang="en-US" sz="4400" dirty="0"/>
              <a:t>比特向量理论</a:t>
            </a:r>
            <a:endParaRPr lang="en-US" altLang="en-US" sz="4400" dirty="0"/>
          </a:p>
        </p:txBody>
      </p:sp>
      <p:sp>
        <p:nvSpPr>
          <p:cNvPr id="3" name="文本框 2"/>
          <p:cNvSpPr txBox="1"/>
          <p:nvPr/>
        </p:nvSpPr>
        <p:spPr>
          <a:xfrm>
            <a:off x="1332865" y="1480820"/>
            <a:ext cx="851344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kumimoji="1" lang="en-US" altLang="zh-CN" sz="28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Bit-blasting algorithm </a:t>
            </a:r>
            <a:r>
              <a:rPr kumimoji="1" lang="en-US" altLang="zh-CN" sz="2800" dirty="0">
                <a:solidFill>
                  <a:srgbClr val="FF0000"/>
                </a:solidFill>
                <a:sym typeface="+mn-ea"/>
              </a:rPr>
              <a:t>: pass #1: blasting</a:t>
            </a:r>
            <a:endParaRPr kumimoji="1" lang="zh-CN" altLang="en-US" sz="2800" b="1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101215" y="2089150"/>
                <a:ext cx="7274560" cy="452310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en-US" altLang="zh-CN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//</a:t>
                </a:r>
                <a:r>
                  <a:rPr kumimoji="1" lang="zh-CN" altLang="en-US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 err="1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blastProp</a:t>
                </a:r>
                <a:r>
                  <a:rPr kumimoji="1" lang="en-US" altLang="zh-CN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()</a:t>
                </a:r>
                <a:r>
                  <a:rPr kumimoji="1" lang="zh-CN" altLang="en-US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will</a:t>
                </a:r>
                <a:r>
                  <a:rPr kumimoji="1" lang="zh-CN" altLang="en-US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blast</a:t>
                </a:r>
                <a:r>
                  <a:rPr kumimoji="1" lang="zh-CN" altLang="en-US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each</a:t>
                </a:r>
                <a:r>
                  <a:rPr kumimoji="1" lang="zh-CN" altLang="en-US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proposition P</a:t>
                </a:r>
                <a:endParaRPr kumimoji="1" lang="en-US" altLang="zh-CN" sz="2000" b="1" dirty="0">
                  <a:latin typeface="Courier New" panose="02070609020205090404" pitchFamily="49" charset="0"/>
                  <a:cs typeface="Courier New" panose="02070609020205090404" pitchFamily="49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en-US" altLang="zh-CN" sz="2000" b="1" dirty="0" err="1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blastProp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(P){</a:t>
                </a:r>
                <a:endParaRPr kumimoji="1" lang="en-US" altLang="zh-CN" sz="2000" b="1" dirty="0">
                  <a:solidFill>
                    <a:srgbClr val="0432FF"/>
                  </a:solidFill>
                  <a:latin typeface="Courier New" panose="02070609020205090404" pitchFamily="49" charset="0"/>
                  <a:cs typeface="Courier New" panose="02070609020205090404" pitchFamily="49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 if P is (e1=e2){</a:t>
                </a:r>
                <a:endParaRPr kumimoji="1" lang="en-US" altLang="zh-CN" sz="2000" b="1" dirty="0">
                  <a:solidFill>
                    <a:srgbClr val="0432FF"/>
                  </a:solidFill>
                  <a:latin typeface="Courier New" panose="02070609020205090404" pitchFamily="49" charset="0"/>
                  <a:cs typeface="Courier New" panose="02070609020205090404" pitchFamily="49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   </a:t>
                </a:r>
                <a:r>
                  <a:rPr kumimoji="1" lang="en-US" altLang="zh-CN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// for atomic propositions, crawl through</a:t>
                </a:r>
                <a:endParaRPr kumimoji="1" lang="en-US" altLang="zh-CN" sz="2000" b="1" dirty="0">
                  <a:latin typeface="Courier New" panose="02070609020205090404" pitchFamily="49" charset="0"/>
                  <a:cs typeface="Courier New" panose="02070609020205090404" pitchFamily="49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en-US" altLang="zh-CN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   // expressions</a:t>
                </a:r>
                <a:endParaRPr kumimoji="1" lang="en-US" altLang="zh-CN" sz="2000" b="1" dirty="0">
                  <a:latin typeface="Courier New" panose="02070609020205090404" pitchFamily="49" charset="0"/>
                  <a:cs typeface="Courier New" panose="02070609020205090404" pitchFamily="49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 err="1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blastExp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(e1);</a:t>
                </a:r>
                <a:endParaRPr kumimoji="1" lang="en-US" altLang="zh-CN" sz="2000" b="1" dirty="0">
                  <a:solidFill>
                    <a:srgbClr val="0432FF"/>
                  </a:solidFill>
                  <a:latin typeface="Courier New" panose="02070609020205090404" pitchFamily="49" charset="0"/>
                  <a:cs typeface="Courier New" panose="02070609020205090404" pitchFamily="49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   </a:t>
                </a:r>
                <a:r>
                  <a:rPr kumimoji="1" lang="en-US" altLang="zh-CN" sz="2000" b="1" dirty="0" err="1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blastExp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(e2);</a:t>
                </a:r>
                <a:endParaRPr kumimoji="1" lang="en-US" altLang="zh-CN" sz="2000" b="1" dirty="0">
                  <a:solidFill>
                    <a:srgbClr val="0432FF"/>
                  </a:solidFill>
                  <a:latin typeface="Courier New" panose="02070609020205090404" pitchFamily="49" charset="0"/>
                  <a:cs typeface="Courier New" panose="02070609020205090404" pitchFamily="49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 }else if P is (P1</a:t>
                </a:r>
                <a:r>
                  <a:rPr kumimoji="1" lang="en-US" altLang="zh-CN" sz="2000" dirty="0">
                    <a:solidFill>
                      <a:srgbClr val="0432FF"/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∧ </m:t>
                    </m:r>
                  </m:oMath>
                </a14:m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P2){ </a:t>
                </a:r>
                <a:r>
                  <a:rPr kumimoji="1" lang="en-US" altLang="zh-CN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// trivial recursion</a:t>
                </a:r>
                <a:endParaRPr kumimoji="1" lang="en-US" altLang="zh-CN" sz="2000" b="1" dirty="0">
                  <a:latin typeface="Courier New" panose="02070609020205090404" pitchFamily="49" charset="0"/>
                  <a:cs typeface="Courier New" panose="02070609020205090404" pitchFamily="49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   </a:t>
                </a:r>
                <a:r>
                  <a:rPr kumimoji="1" lang="en-US" altLang="zh-CN" sz="2000" b="1" dirty="0" err="1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blastProp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(P1);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endParaRPr kumimoji="1" lang="en-US" altLang="zh-CN" sz="2000" b="1" dirty="0">
                  <a:solidFill>
                    <a:srgbClr val="0432FF"/>
                  </a:solidFill>
                  <a:latin typeface="Courier New" panose="02070609020205090404" pitchFamily="49" charset="0"/>
                  <a:cs typeface="Courier New" panose="02070609020205090404" pitchFamily="49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   </a:t>
                </a:r>
                <a:r>
                  <a:rPr kumimoji="1" lang="en-US" altLang="zh-CN" sz="2000" b="1" dirty="0" err="1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blastProp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(P2);</a:t>
                </a:r>
                <a:endParaRPr kumimoji="1" lang="en-US" altLang="zh-CN" sz="2000" b="1" dirty="0">
                  <a:solidFill>
                    <a:srgbClr val="0432FF"/>
                  </a:solidFill>
                  <a:latin typeface="Courier New" panose="02070609020205090404" pitchFamily="49" charset="0"/>
                  <a:cs typeface="Courier New" panose="02070609020205090404" pitchFamily="49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 }</a:t>
                </a:r>
                <a:endParaRPr kumimoji="1" lang="en-US" altLang="zh-CN" sz="2000" b="1" dirty="0">
                  <a:solidFill>
                    <a:srgbClr val="0432FF"/>
                  </a:solidFill>
                  <a:latin typeface="Courier New" panose="02070609020205090404" pitchFamily="49" charset="0"/>
                  <a:cs typeface="Courier New" panose="02070609020205090404" pitchFamily="49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}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215" y="2089150"/>
                <a:ext cx="7274560" cy="452310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CBEB85CD-7F9F-F635-2F9A-E90B4B5FF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854" y="5653162"/>
            <a:ext cx="3380952" cy="1000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zh-CN" altLang="en-US" sz="4400" dirty="0"/>
              <a:t>比特向量理论</a:t>
            </a:r>
            <a:endParaRPr lang="en-US" altLang="en-US" sz="4400" dirty="0"/>
          </a:p>
        </p:txBody>
      </p:sp>
      <p:sp>
        <p:nvSpPr>
          <p:cNvPr id="3" name="文本框 2"/>
          <p:cNvSpPr txBox="1"/>
          <p:nvPr/>
        </p:nvSpPr>
        <p:spPr>
          <a:xfrm>
            <a:off x="1351280" y="1271270"/>
            <a:ext cx="851344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kumimoji="1" lang="en-US" altLang="zh-CN" sz="28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Bit-blasting algorithm </a:t>
            </a:r>
            <a:r>
              <a:rPr kumimoji="1" lang="en-US" altLang="zh-CN" sz="2800" dirty="0">
                <a:solidFill>
                  <a:srgbClr val="FF0000"/>
                </a:solidFill>
                <a:sym typeface="+mn-ea"/>
              </a:rPr>
              <a:t>: pass #1: blasting</a:t>
            </a:r>
            <a:endParaRPr kumimoji="1" lang="en-US" altLang="zh-CN" sz="2800" b="1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28520" y="1847850"/>
            <a:ext cx="8358505" cy="4892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 fontAlgn="auto">
              <a:lnSpc>
                <a:spcPct val="120000"/>
              </a:lnSpc>
              <a:buNone/>
            </a:pPr>
            <a:r>
              <a:rPr kumimoji="1" lang="en-US" altLang="zh-CN" sz="2000" b="1" dirty="0"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//</a:t>
            </a:r>
            <a:r>
              <a:rPr kumimoji="1" lang="zh-CN" altLang="en-US" sz="2000" b="1" dirty="0"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 </a:t>
            </a:r>
            <a:r>
              <a:rPr kumimoji="1" lang="en-US" altLang="zh-CN" sz="2000" b="1" dirty="0" err="1"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genCons</a:t>
            </a:r>
            <a:r>
              <a:rPr kumimoji="1" lang="en-US" altLang="zh-CN" sz="2000" b="1" dirty="0"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()</a:t>
            </a:r>
            <a:r>
              <a:rPr kumimoji="1" lang="zh-CN" altLang="en-US" sz="2000" b="1" dirty="0"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 </a:t>
            </a:r>
            <a:r>
              <a:rPr kumimoji="1" lang="en-US" altLang="zh-CN" sz="2000" b="1" dirty="0"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will</a:t>
            </a:r>
            <a:r>
              <a:rPr kumimoji="1" lang="zh-CN" altLang="en-US" sz="2000" b="1" dirty="0"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 </a:t>
            </a:r>
            <a:r>
              <a:rPr kumimoji="1" lang="en-US" altLang="zh-CN" sz="2000" b="1" dirty="0"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generate</a:t>
            </a:r>
            <a:r>
              <a:rPr kumimoji="1" lang="zh-CN" altLang="en-US" sz="2000" b="1" dirty="0"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 </a:t>
            </a:r>
            <a:r>
              <a:rPr kumimoji="1" lang="en-US" altLang="zh-CN" sz="2000" b="1" dirty="0"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constraints</a:t>
            </a:r>
            <a:endParaRPr kumimoji="1" lang="en-US" altLang="zh-CN" sz="2000" b="1" dirty="0">
              <a:latin typeface="Courier New" panose="02070609020205090404" pitchFamily="49" charset="0"/>
              <a:cs typeface="Courier New" panose="02070609020205090404" pitchFamily="49" charset="0"/>
            </a:endParaRPr>
          </a:p>
          <a:p>
            <a:pPr marL="0" indent="0" fontAlgn="auto">
              <a:lnSpc>
                <a:spcPct val="120000"/>
              </a:lnSpc>
              <a:buNone/>
            </a:pPr>
            <a:r>
              <a:rPr kumimoji="1" lang="en-US" altLang="zh-CN" sz="2000" b="1" dirty="0" err="1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blastExp</a:t>
            </a:r>
            <a:r>
              <a:rPr kumimoji="1" lang="en-US" altLang="zh-CN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(e){</a:t>
            </a:r>
            <a:endParaRPr kumimoji="1" lang="en-US" altLang="zh-CN" sz="2000" b="1" dirty="0">
              <a:solidFill>
                <a:srgbClr val="0432FF"/>
              </a:solidFill>
              <a:latin typeface="Courier New" panose="02070609020205090404" pitchFamily="49" charset="0"/>
              <a:cs typeface="Courier New" panose="02070609020205090404" pitchFamily="49" charset="0"/>
            </a:endParaRPr>
          </a:p>
          <a:p>
            <a:pPr marL="0" indent="0" fontAlgn="auto">
              <a:lnSpc>
                <a:spcPct val="120000"/>
              </a:lnSpc>
              <a:buNone/>
            </a:pPr>
            <a:r>
              <a:rPr kumimoji="1" lang="en-US" altLang="zh-CN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  if e is x:</a:t>
            </a:r>
            <a:endParaRPr kumimoji="1" lang="en-US" altLang="zh-CN" sz="2000" b="1" dirty="0">
              <a:solidFill>
                <a:srgbClr val="0432FF"/>
              </a:solidFill>
              <a:latin typeface="Courier New" panose="02070609020205090404" pitchFamily="49" charset="0"/>
              <a:cs typeface="Courier New" panose="02070609020205090404" pitchFamily="49" charset="0"/>
            </a:endParaRPr>
          </a:p>
          <a:p>
            <a:pPr marL="0" indent="0" fontAlgn="auto">
              <a:lnSpc>
                <a:spcPct val="120000"/>
              </a:lnSpc>
              <a:buNone/>
            </a:pPr>
            <a:r>
              <a:rPr kumimoji="1" lang="en-US" altLang="zh-CN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    </a:t>
            </a:r>
            <a:r>
              <a:rPr kumimoji="1" lang="en-US" altLang="zh-CN" sz="2000" b="1" dirty="0"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// a vector of </a:t>
            </a:r>
            <a:r>
              <a:rPr kumimoji="1" lang="en-US" altLang="zh-CN" sz="2000" b="1" dirty="0" err="1"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boolean</a:t>
            </a:r>
            <a:r>
              <a:rPr kumimoji="1" lang="en-US" altLang="zh-CN" sz="2000" b="1" dirty="0"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 variables</a:t>
            </a:r>
            <a:endParaRPr kumimoji="1" lang="en-US" altLang="zh-CN" sz="2000" b="1" dirty="0">
              <a:solidFill>
                <a:srgbClr val="0432FF"/>
              </a:solidFill>
              <a:latin typeface="Courier New" panose="02070609020205090404" pitchFamily="49" charset="0"/>
              <a:cs typeface="Courier New" panose="02070609020205090404" pitchFamily="49" charset="0"/>
            </a:endParaRPr>
          </a:p>
          <a:p>
            <a:pPr marL="0" indent="0" fontAlgn="auto">
              <a:lnSpc>
                <a:spcPct val="120000"/>
              </a:lnSpc>
              <a:buNone/>
            </a:pPr>
            <a:r>
              <a:rPr kumimoji="1" lang="en-US" altLang="zh-CN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    return (b0, b1, …, </a:t>
            </a:r>
            <a:r>
              <a:rPr kumimoji="1" lang="en-US" altLang="zh-CN" sz="2000" b="1" dirty="0" err="1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bn</a:t>
            </a:r>
            <a:r>
              <a:rPr kumimoji="1" lang="en-US" altLang="zh-CN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); </a:t>
            </a:r>
            <a:endParaRPr kumimoji="1" lang="en-US" altLang="zh-CN" sz="2000" b="1" dirty="0">
              <a:solidFill>
                <a:srgbClr val="0432FF"/>
              </a:solidFill>
              <a:latin typeface="Courier New" panose="02070609020205090404" pitchFamily="49" charset="0"/>
              <a:cs typeface="Courier New" panose="02070609020205090404" pitchFamily="49" charset="0"/>
            </a:endParaRPr>
          </a:p>
          <a:p>
            <a:pPr marL="0" indent="0" fontAlgn="auto">
              <a:lnSpc>
                <a:spcPct val="120000"/>
              </a:lnSpc>
              <a:buNone/>
            </a:pPr>
            <a:r>
              <a:rPr kumimoji="1" lang="en-US" altLang="zh-CN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  if e is c:</a:t>
            </a:r>
            <a:endParaRPr kumimoji="1" lang="en-US" altLang="zh-CN" sz="2000" b="1" dirty="0">
              <a:solidFill>
                <a:srgbClr val="0432FF"/>
              </a:solidFill>
              <a:latin typeface="Courier New" panose="02070609020205090404" pitchFamily="49" charset="0"/>
              <a:cs typeface="Courier New" panose="02070609020205090404" pitchFamily="49" charset="0"/>
            </a:endParaRPr>
          </a:p>
          <a:p>
            <a:pPr marL="0" indent="0" fontAlgn="auto">
              <a:lnSpc>
                <a:spcPct val="120000"/>
              </a:lnSpc>
              <a:buNone/>
            </a:pPr>
            <a:r>
              <a:rPr kumimoji="1" lang="en-US" altLang="zh-CN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    return (b0, b1, …, </a:t>
            </a:r>
            <a:r>
              <a:rPr kumimoji="1" lang="en-US" altLang="zh-CN" sz="2000" b="1" dirty="0" err="1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bn</a:t>
            </a:r>
            <a:r>
              <a:rPr kumimoji="1" lang="en-US" altLang="zh-CN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);</a:t>
            </a:r>
            <a:endParaRPr kumimoji="1" lang="en-US" altLang="zh-CN" sz="2000" b="1" dirty="0">
              <a:solidFill>
                <a:srgbClr val="0432FF"/>
              </a:solidFill>
              <a:latin typeface="Courier New" panose="02070609020205090404" pitchFamily="49" charset="0"/>
              <a:cs typeface="Courier New" panose="02070609020205090404" pitchFamily="49" charset="0"/>
            </a:endParaRPr>
          </a:p>
          <a:p>
            <a:pPr marL="0" indent="0" fontAlgn="auto">
              <a:lnSpc>
                <a:spcPct val="120000"/>
              </a:lnSpc>
              <a:buNone/>
            </a:pPr>
            <a:r>
              <a:rPr kumimoji="1" lang="en-US" altLang="zh-CN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  if e is e1+e2:</a:t>
            </a:r>
            <a:endParaRPr kumimoji="1" lang="en-US" altLang="zh-CN" sz="2000" b="1" dirty="0">
              <a:solidFill>
                <a:srgbClr val="0432FF"/>
              </a:solidFill>
              <a:latin typeface="Courier New" panose="02070609020205090404" pitchFamily="49" charset="0"/>
              <a:cs typeface="Courier New" panose="02070609020205090404" pitchFamily="49" charset="0"/>
            </a:endParaRPr>
          </a:p>
          <a:p>
            <a:pPr marL="0" indent="0" fontAlgn="auto">
              <a:lnSpc>
                <a:spcPct val="120000"/>
              </a:lnSpc>
              <a:buNone/>
            </a:pPr>
            <a:r>
              <a:rPr kumimoji="1" lang="en-US" altLang="zh-CN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    (b0, …, </a:t>
            </a:r>
            <a:r>
              <a:rPr kumimoji="1" lang="en-US" altLang="zh-CN" sz="2000" b="1" dirty="0" err="1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bn</a:t>
            </a:r>
            <a:r>
              <a:rPr kumimoji="1" lang="en-US" altLang="zh-CN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) = </a:t>
            </a:r>
            <a:r>
              <a:rPr kumimoji="1" lang="en-US" altLang="zh-CN" sz="2000" b="1" dirty="0" err="1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blastExp</a:t>
            </a:r>
            <a:r>
              <a:rPr kumimoji="1" lang="en-US" altLang="zh-CN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(e1);</a:t>
            </a:r>
            <a:endParaRPr kumimoji="1" lang="en-US" altLang="zh-CN" sz="2000" b="1" dirty="0">
              <a:solidFill>
                <a:srgbClr val="0432FF"/>
              </a:solidFill>
              <a:latin typeface="Courier New" panose="02070609020205090404" pitchFamily="49" charset="0"/>
              <a:cs typeface="Courier New" panose="02070609020205090404" pitchFamily="49" charset="0"/>
            </a:endParaRPr>
          </a:p>
          <a:p>
            <a:pPr marL="0" indent="0" fontAlgn="auto">
              <a:lnSpc>
                <a:spcPct val="120000"/>
              </a:lnSpc>
              <a:buNone/>
            </a:pPr>
            <a:r>
              <a:rPr kumimoji="1" lang="en-US" altLang="zh-CN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    (c0, …, cn) = </a:t>
            </a:r>
            <a:r>
              <a:rPr kumimoji="1" lang="en-US" altLang="zh-CN" sz="2000" b="1" dirty="0" err="1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blastExp</a:t>
            </a:r>
            <a:r>
              <a:rPr kumimoji="1" lang="en-US" altLang="zh-CN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(e2);</a:t>
            </a:r>
            <a:endParaRPr kumimoji="1" lang="en-US" altLang="zh-CN" sz="2000" b="1" dirty="0">
              <a:solidFill>
                <a:srgbClr val="0432FF"/>
              </a:solidFill>
              <a:latin typeface="Courier New" panose="02070609020205090404" pitchFamily="49" charset="0"/>
              <a:cs typeface="Courier New" panose="02070609020205090404" pitchFamily="49" charset="0"/>
            </a:endParaRPr>
          </a:p>
          <a:p>
            <a:pPr marL="0" indent="0" fontAlgn="auto">
              <a:lnSpc>
                <a:spcPct val="120000"/>
              </a:lnSpc>
              <a:buNone/>
            </a:pPr>
            <a:r>
              <a:rPr kumimoji="1" lang="en-US" altLang="zh-CN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    return (d0, …, </a:t>
            </a:r>
            <a:r>
              <a:rPr kumimoji="1" lang="en-US" altLang="zh-CN" sz="2000" b="1" dirty="0" err="1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dn</a:t>
            </a:r>
            <a:r>
              <a:rPr kumimoji="1" lang="en-US" altLang="zh-CN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);  </a:t>
            </a:r>
            <a:r>
              <a:rPr kumimoji="1" lang="en-US" altLang="zh-CN" sz="2000" b="1" dirty="0"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// attach to e1+e2</a:t>
            </a:r>
            <a:endParaRPr kumimoji="1" lang="en-US" altLang="zh-CN" sz="2000" b="1" dirty="0">
              <a:latin typeface="Courier New" panose="02070609020205090404" pitchFamily="49" charset="0"/>
              <a:cs typeface="Courier New" panose="02070609020205090404" pitchFamily="49" charset="0"/>
            </a:endParaRPr>
          </a:p>
          <a:p>
            <a:pPr marL="0" indent="0" fontAlgn="auto">
              <a:lnSpc>
                <a:spcPct val="120000"/>
              </a:lnSpc>
              <a:buNone/>
            </a:pPr>
            <a:r>
              <a:rPr kumimoji="1" lang="en-US" altLang="zh-CN" sz="2000" b="1" dirty="0"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  // other cases are similar</a:t>
            </a:r>
            <a:endParaRPr kumimoji="1" lang="en-US" altLang="zh-CN" sz="2000" b="1" dirty="0">
              <a:latin typeface="Courier New" panose="02070609020205090404" pitchFamily="49" charset="0"/>
              <a:cs typeface="Courier New" panose="02070609020205090404" pitchFamily="49" charset="0"/>
            </a:endParaRPr>
          </a:p>
          <a:p>
            <a:pPr marL="0" indent="0" fontAlgn="auto">
              <a:lnSpc>
                <a:spcPct val="120000"/>
              </a:lnSpc>
              <a:buNone/>
            </a:pPr>
            <a:r>
              <a:rPr kumimoji="1" lang="en-US" altLang="zh-CN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}</a:t>
            </a:r>
            <a:endParaRPr lang="zh-CN" altLang="en-US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AD5BE0-189F-BC09-0220-7AC20F5E3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912" y="3744227"/>
            <a:ext cx="5222781" cy="883264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zh-CN" altLang="en-US" sz="4400" dirty="0"/>
              <a:t>比特向量理论</a:t>
            </a:r>
            <a:endParaRPr lang="en-US" altLang="en-US" sz="4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BB94C2C-8A71-DCED-BFB2-A5044167F87B}"/>
              </a:ext>
            </a:extLst>
          </p:cNvPr>
          <p:cNvSpPr txBox="1"/>
          <p:nvPr/>
        </p:nvSpPr>
        <p:spPr>
          <a:xfrm>
            <a:off x="2080393" y="1135581"/>
            <a:ext cx="8358505" cy="11838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 fontAlgn="auto">
              <a:lnSpc>
                <a:spcPct val="120000"/>
              </a:lnSpc>
              <a:buNone/>
            </a:pPr>
            <a:r>
              <a:rPr kumimoji="1" lang="en-US" altLang="zh-CN" sz="2000" b="1" dirty="0"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//</a:t>
            </a:r>
            <a:r>
              <a:rPr kumimoji="1" lang="zh-CN" altLang="en-US" sz="2000" b="1" dirty="0"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 </a:t>
            </a:r>
            <a:r>
              <a:rPr kumimoji="1" lang="en-US" altLang="zh-CN" sz="2000" b="1" dirty="0" err="1"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genCons</a:t>
            </a:r>
            <a:r>
              <a:rPr kumimoji="1" lang="en-US" altLang="zh-CN" sz="2000" b="1" dirty="0"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()</a:t>
            </a:r>
            <a:r>
              <a:rPr kumimoji="1" lang="zh-CN" altLang="en-US" sz="2000" b="1" dirty="0"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 </a:t>
            </a:r>
            <a:r>
              <a:rPr kumimoji="1" lang="en-US" altLang="zh-CN" sz="2000" b="1" dirty="0"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will</a:t>
            </a:r>
            <a:r>
              <a:rPr kumimoji="1" lang="zh-CN" altLang="en-US" sz="2000" b="1" dirty="0"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 </a:t>
            </a:r>
            <a:r>
              <a:rPr kumimoji="1" lang="en-US" altLang="zh-CN" sz="2000" b="1" dirty="0"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generate</a:t>
            </a:r>
            <a:r>
              <a:rPr kumimoji="1" lang="zh-CN" altLang="en-US" sz="2000" b="1" dirty="0"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 </a:t>
            </a:r>
            <a:r>
              <a:rPr kumimoji="1" lang="en-US" altLang="zh-CN" sz="2000" b="1" dirty="0"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constraints</a:t>
            </a:r>
            <a:endParaRPr kumimoji="1" lang="en-US" altLang="zh-CN" sz="2000" b="1" dirty="0">
              <a:latin typeface="Courier New" panose="02070609020205090404" pitchFamily="49" charset="0"/>
              <a:cs typeface="Courier New" panose="02070609020205090404" pitchFamily="49" charset="0"/>
            </a:endParaRPr>
          </a:p>
          <a:p>
            <a:pPr marL="0" indent="0" fontAlgn="auto">
              <a:lnSpc>
                <a:spcPct val="120000"/>
              </a:lnSpc>
              <a:buNone/>
            </a:pPr>
            <a:r>
              <a:rPr kumimoji="1" lang="en-US" altLang="zh-CN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x=1 /\ y=2 /\ </a:t>
            </a:r>
            <a:r>
              <a:rPr kumimoji="1" lang="en-US" altLang="zh-CN" sz="2000" b="1" dirty="0" err="1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x&amp;y</a:t>
            </a:r>
            <a:r>
              <a:rPr kumimoji="1" lang="en-US" altLang="zh-CN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=1</a:t>
            </a:r>
          </a:p>
          <a:p>
            <a:pPr marL="0" indent="0" fontAlgn="auto">
              <a:lnSpc>
                <a:spcPct val="120000"/>
              </a:lnSpc>
              <a:buNone/>
            </a:pPr>
            <a:r>
              <a:rPr kumimoji="1" lang="en-US" altLang="zh-CN" sz="2000" b="1" dirty="0"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// tree structure</a:t>
            </a:r>
            <a:endParaRPr lang="zh-CN" altLang="en-US" sz="20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B602935-E6EB-8096-95EE-2A7262931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58" y="2219888"/>
            <a:ext cx="11306476" cy="431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756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zh-CN" altLang="en-US" sz="4400" dirty="0"/>
              <a:t>比特向量理论</a:t>
            </a:r>
            <a:endParaRPr lang="en-US" altLang="en-US" sz="4400" dirty="0"/>
          </a:p>
        </p:txBody>
      </p:sp>
      <p:sp>
        <p:nvSpPr>
          <p:cNvPr id="3" name="文本框 2"/>
          <p:cNvSpPr txBox="1"/>
          <p:nvPr/>
        </p:nvSpPr>
        <p:spPr>
          <a:xfrm>
            <a:off x="1351280" y="1271270"/>
            <a:ext cx="851344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kumimoji="1" lang="en-US" altLang="zh-CN" sz="28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Bit-blasting algorithm </a:t>
            </a:r>
            <a:r>
              <a:rPr kumimoji="1" lang="en-US" altLang="zh-CN" sz="2800" dirty="0">
                <a:solidFill>
                  <a:srgbClr val="FF0000"/>
                </a:solidFill>
                <a:sym typeface="+mn-ea"/>
              </a:rPr>
              <a:t>: step #2: generating </a:t>
            </a:r>
            <a:r>
              <a:rPr kumimoji="1" lang="en-US" altLang="zh-CN" sz="2800" dirty="0" err="1">
                <a:solidFill>
                  <a:srgbClr val="FF0000"/>
                </a:solidFill>
                <a:sym typeface="+mn-ea"/>
              </a:rPr>
              <a:t>constr</a:t>
            </a:r>
            <a:r>
              <a:rPr kumimoji="1" lang="en-US" altLang="zh-CN" sz="2800" dirty="0">
                <a:solidFill>
                  <a:srgbClr val="FF0000"/>
                </a:solidFill>
                <a:sym typeface="+mn-ea"/>
              </a:rPr>
              <a:t>’</a:t>
            </a:r>
            <a:endParaRPr kumimoji="1" lang="en-US" altLang="zh-CN" sz="2800" b="1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303145" y="2038985"/>
                <a:ext cx="6609715" cy="37846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en-US" altLang="zh-CN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//</a:t>
                </a:r>
                <a:r>
                  <a:rPr kumimoji="1" lang="zh-CN" altLang="en-US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 err="1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genConsProp</a:t>
                </a:r>
                <a:r>
                  <a:rPr kumimoji="1" lang="en-US" altLang="zh-CN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()</a:t>
                </a:r>
                <a:r>
                  <a:rPr kumimoji="1" lang="zh-CN" altLang="en-US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will</a:t>
                </a:r>
                <a:r>
                  <a:rPr kumimoji="1" lang="zh-CN" altLang="en-US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generate</a:t>
                </a:r>
                <a:r>
                  <a:rPr kumimoji="1" lang="zh-CN" altLang="en-US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constraints</a:t>
                </a:r>
                <a:endParaRPr kumimoji="1" lang="en-US" altLang="zh-CN" sz="2000" b="1" dirty="0">
                  <a:latin typeface="Courier New" panose="02070609020205090404" pitchFamily="49" charset="0"/>
                  <a:cs typeface="Courier New" panose="02070609020205090404" pitchFamily="49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en-US" altLang="zh-CN" sz="2000" b="1" dirty="0" err="1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genConsProp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(P){</a:t>
                </a:r>
                <a:endParaRPr kumimoji="1" lang="en-US" altLang="zh-CN" sz="2000" b="1" dirty="0">
                  <a:solidFill>
                    <a:srgbClr val="0432FF"/>
                  </a:solidFill>
                  <a:latin typeface="Courier New" panose="02070609020205090404" pitchFamily="49" charset="0"/>
                  <a:cs typeface="Courier New" panose="02070609020205090404" pitchFamily="49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 if P is (e1=e2):</a:t>
                </a:r>
                <a:endParaRPr kumimoji="1" lang="en-US" altLang="zh-CN" sz="2000" b="1" dirty="0">
                  <a:solidFill>
                    <a:srgbClr val="0432FF"/>
                  </a:solidFill>
                  <a:latin typeface="Courier New" panose="02070609020205090404" pitchFamily="49" charset="0"/>
                  <a:cs typeface="Courier New" panose="02070609020205090404" pitchFamily="49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   </a:t>
                </a:r>
                <a:r>
                  <a:rPr kumimoji="1" lang="en-US" altLang="zh-CN" sz="2000" b="1" dirty="0" err="1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genConsExp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(e1);</a:t>
                </a:r>
                <a:endParaRPr kumimoji="1" lang="en-US" altLang="zh-CN" sz="2000" b="1" dirty="0">
                  <a:solidFill>
                    <a:srgbClr val="0432FF"/>
                  </a:solidFill>
                  <a:latin typeface="Courier New" panose="02070609020205090404" pitchFamily="49" charset="0"/>
                  <a:cs typeface="Courier New" panose="02070609020205090404" pitchFamily="49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   </a:t>
                </a:r>
                <a:r>
                  <a:rPr kumimoji="1" lang="en-US" altLang="zh-CN" sz="2000" b="1" dirty="0" err="1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genConsExp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(e2);</a:t>
                </a:r>
                <a:endParaRPr kumimoji="1" lang="en-US" altLang="zh-CN" sz="2000" b="1" dirty="0">
                  <a:solidFill>
                    <a:srgbClr val="0432FF"/>
                  </a:solidFill>
                  <a:latin typeface="Courier New" panose="02070609020205090404" pitchFamily="49" charset="0"/>
                  <a:cs typeface="Courier New" panose="02070609020205090404" pitchFamily="49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  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C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1" i="1" dirty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609020205090404" pitchFamily="49" charset="0"/>
                      </a:rPr>
                      <m:t>∪=</m:t>
                    </m:r>
                  </m:oMath>
                </a14:m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{x0=y0,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…,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 err="1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xn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=</a:t>
                </a:r>
                <a:r>
                  <a:rPr kumimoji="1" lang="en-US" altLang="zh-CN" sz="2000" b="1" dirty="0" err="1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yn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};</a:t>
                </a:r>
                <a:endParaRPr kumimoji="1" lang="en-US" altLang="zh-CN" sz="2000" b="1" dirty="0">
                  <a:solidFill>
                    <a:srgbClr val="0432FF"/>
                  </a:solidFill>
                  <a:latin typeface="Courier New" panose="02070609020205090404" pitchFamily="49" charset="0"/>
                  <a:cs typeface="Courier New" panose="02070609020205090404" pitchFamily="49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 else if P is (P1</a:t>
                </a:r>
                <a:r>
                  <a:rPr kumimoji="1" lang="en-US" altLang="zh-CN" sz="2000" dirty="0">
                    <a:solidFill>
                      <a:srgbClr val="0432FF"/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∧ </m:t>
                    </m:r>
                  </m:oMath>
                </a14:m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P2):</a:t>
                </a:r>
                <a:endParaRPr kumimoji="1" lang="en-US" altLang="zh-CN" sz="2000" b="1" dirty="0">
                  <a:solidFill>
                    <a:srgbClr val="0432FF"/>
                  </a:solidFill>
                  <a:latin typeface="Courier New" panose="02070609020205090404" pitchFamily="49" charset="0"/>
                  <a:cs typeface="Courier New" panose="02070609020205090404" pitchFamily="49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  </a:t>
                </a:r>
                <a:r>
                  <a:rPr kumimoji="1" lang="en-US" altLang="zh-CN" sz="2000" b="1" dirty="0" err="1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genConsProp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(P1);</a:t>
                </a:r>
                <a:endParaRPr kumimoji="1" lang="en-US" altLang="zh-CN" sz="2000" b="1" dirty="0">
                  <a:solidFill>
                    <a:srgbClr val="0432FF"/>
                  </a:solidFill>
                  <a:latin typeface="Courier New" panose="02070609020205090404" pitchFamily="49" charset="0"/>
                  <a:cs typeface="Courier New" panose="02070609020205090404" pitchFamily="49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   </a:t>
                </a:r>
                <a:r>
                  <a:rPr kumimoji="1" lang="en-US" altLang="zh-CN" sz="2000" b="1" dirty="0" err="1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genConsProp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(P2);</a:t>
                </a:r>
                <a:endParaRPr kumimoji="1" lang="en-US" altLang="zh-CN" sz="2000" b="1" dirty="0">
                  <a:solidFill>
                    <a:srgbClr val="0432FF"/>
                  </a:solidFill>
                  <a:latin typeface="Courier New" panose="02070609020205090404" pitchFamily="49" charset="0"/>
                  <a:cs typeface="Courier New" panose="02070609020205090404" pitchFamily="49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}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145" y="2038985"/>
                <a:ext cx="6609715" cy="3784600"/>
              </a:xfrm>
              <a:prstGeom prst="rect">
                <a:avLst/>
              </a:prstGeom>
              <a:blipFill rotWithShape="1">
                <a:blip r:embed="rId2"/>
                <a:stretch>
                  <a:fillRect b="-1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466E4EC5-87B4-AC56-B022-549004B23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451" y="4994743"/>
            <a:ext cx="4394217" cy="148676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zh-CN" altLang="en-US" sz="4400" dirty="0"/>
              <a:t>比特向量理论</a:t>
            </a:r>
            <a:endParaRPr lang="en-US" altLang="en-US" sz="4400" dirty="0"/>
          </a:p>
        </p:txBody>
      </p:sp>
      <p:sp>
        <p:nvSpPr>
          <p:cNvPr id="3" name="文本框 2"/>
          <p:cNvSpPr txBox="1"/>
          <p:nvPr/>
        </p:nvSpPr>
        <p:spPr>
          <a:xfrm>
            <a:off x="1351280" y="1271270"/>
            <a:ext cx="851344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kumimoji="1" lang="en-US" altLang="zh-CN" sz="28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Bit-blasting algorithm </a:t>
            </a:r>
            <a:r>
              <a:rPr kumimoji="1" lang="en-US" altLang="zh-CN" sz="2800" dirty="0">
                <a:solidFill>
                  <a:srgbClr val="FF0000"/>
                </a:solidFill>
                <a:sym typeface="+mn-ea"/>
              </a:rPr>
              <a:t>: step #2: generating </a:t>
            </a:r>
            <a:r>
              <a:rPr kumimoji="1" lang="en-US" altLang="zh-CN" sz="2800" dirty="0" err="1">
                <a:solidFill>
                  <a:srgbClr val="FF0000"/>
                </a:solidFill>
                <a:sym typeface="+mn-ea"/>
              </a:rPr>
              <a:t>constr</a:t>
            </a:r>
            <a:r>
              <a:rPr kumimoji="1" lang="en-US" altLang="zh-CN" sz="2800" dirty="0">
                <a:solidFill>
                  <a:srgbClr val="FF0000"/>
                </a:solidFill>
                <a:sym typeface="+mn-ea"/>
              </a:rPr>
              <a:t>’</a:t>
            </a:r>
            <a:endParaRPr kumimoji="1" lang="en-US" altLang="zh-CN" sz="2800" b="1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917065" y="1793240"/>
                <a:ext cx="8358505" cy="48926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en-US" altLang="zh-CN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//</a:t>
                </a:r>
                <a:r>
                  <a:rPr kumimoji="1" lang="zh-CN" altLang="en-US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 err="1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genExp</a:t>
                </a:r>
                <a:r>
                  <a:rPr kumimoji="1" lang="en-US" altLang="zh-CN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()</a:t>
                </a:r>
                <a:r>
                  <a:rPr kumimoji="1" lang="zh-CN" altLang="en-US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will</a:t>
                </a:r>
                <a:r>
                  <a:rPr kumimoji="1" lang="zh-CN" altLang="en-US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generate</a:t>
                </a:r>
                <a:r>
                  <a:rPr kumimoji="1" lang="zh-CN" altLang="en-US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constraints</a:t>
                </a:r>
                <a:r>
                  <a:rPr kumimoji="1" lang="zh-CN" altLang="en-US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for</a:t>
                </a:r>
                <a:r>
                  <a:rPr kumimoji="1" lang="zh-CN" altLang="en-US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 err="1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exp</a:t>
                </a:r>
                <a:endParaRPr kumimoji="1" lang="en-US" altLang="zh-CN" sz="2000" b="1" dirty="0">
                  <a:latin typeface="Courier New" panose="02070609020205090404" pitchFamily="49" charset="0"/>
                  <a:cs typeface="Courier New" panose="02070609020205090404" pitchFamily="49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en-US" altLang="zh-CN" sz="2000" b="1" dirty="0" err="1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genConsExp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(e){</a:t>
                </a:r>
                <a:endParaRPr kumimoji="1" lang="en-US" altLang="zh-CN" sz="2000" b="1" dirty="0">
                  <a:solidFill>
                    <a:srgbClr val="0432FF"/>
                  </a:solidFill>
                  <a:latin typeface="Courier New" panose="02070609020205090404" pitchFamily="49" charset="0"/>
                  <a:cs typeface="Courier New" panose="02070609020205090404" pitchFamily="49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 switch(e){</a:t>
                </a:r>
                <a:endParaRPr kumimoji="1" lang="en-US" altLang="zh-CN" sz="2000" b="1" dirty="0">
                  <a:solidFill>
                    <a:srgbClr val="0432FF"/>
                  </a:solidFill>
                  <a:latin typeface="Courier New" panose="02070609020205090404" pitchFamily="49" charset="0"/>
                  <a:cs typeface="Courier New" panose="02070609020205090404" pitchFamily="49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 case (</a:t>
                </a:r>
                <a:r>
                  <a:rPr kumimoji="1" lang="en-US" altLang="zh-CN" sz="2000" b="1" dirty="0" err="1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x&amp;y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):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endParaRPr kumimoji="1" lang="en-US" altLang="zh-CN" sz="2000" b="1" dirty="0">
                  <a:solidFill>
                    <a:srgbClr val="0432FF"/>
                  </a:solidFill>
                  <a:latin typeface="Courier New" panose="02070609020205090404" pitchFamily="49" charset="0"/>
                  <a:cs typeface="Courier New" panose="02070609020205090404" pitchFamily="49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 C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1" i="1" dirty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609020205090404" pitchFamily="49" charset="0"/>
                      </a:rPr>
                      <m:t>∪=</m:t>
                    </m:r>
                  </m:oMath>
                </a14:m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{z0=x0</a:t>
                </a:r>
                <a:r>
                  <a:rPr kumimoji="1" lang="en-US" altLang="zh-CN" sz="2000" dirty="0">
                    <a:solidFill>
                      <a:srgbClr val="0432FF"/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∧</m:t>
                    </m:r>
                  </m:oMath>
                </a14:m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y0,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z1=x1</a:t>
                </a:r>
                <a:r>
                  <a:rPr kumimoji="1" lang="en-US" altLang="zh-CN" sz="2000" dirty="0">
                    <a:solidFill>
                      <a:srgbClr val="0432FF"/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∧ </m:t>
                    </m:r>
                  </m:oMath>
                </a14:m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y1,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…,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 err="1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zn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=</a:t>
                </a:r>
                <a:r>
                  <a:rPr kumimoji="1" lang="en-US" altLang="zh-CN" sz="2000" b="1" dirty="0" err="1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xn</a:t>
                </a:r>
                <a:r>
                  <a:rPr kumimoji="1" lang="en-US" altLang="zh-CN" sz="2000" dirty="0">
                    <a:solidFill>
                      <a:srgbClr val="0432FF"/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∧ </m:t>
                    </m:r>
                  </m:oMath>
                </a14:m>
                <a:r>
                  <a:rPr kumimoji="1" lang="en-US" altLang="zh-CN" sz="2000" b="1" dirty="0" err="1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yn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}</a:t>
                </a:r>
                <a:endParaRPr kumimoji="1" lang="en-US" altLang="zh-CN" sz="2000" b="1" dirty="0">
                  <a:solidFill>
                    <a:srgbClr val="0432FF"/>
                  </a:solidFill>
                  <a:latin typeface="Courier New" panose="02070609020205090404" pitchFamily="49" charset="0"/>
                  <a:cs typeface="Courier New" panose="02070609020205090404" pitchFamily="49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   break;</a:t>
                </a:r>
                <a:endParaRPr kumimoji="1" lang="en-US" altLang="zh-CN" sz="2000" b="1" dirty="0">
                  <a:solidFill>
                    <a:srgbClr val="0432FF"/>
                  </a:solidFill>
                  <a:latin typeface="Courier New" panose="02070609020205090404" pitchFamily="49" charset="0"/>
                  <a:cs typeface="Courier New" panose="02070609020205090404" pitchFamily="49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 case (</a:t>
                </a:r>
                <a:r>
                  <a:rPr kumimoji="1" lang="en-US" altLang="zh-CN" sz="2000" b="1" dirty="0" err="1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x|y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):</a:t>
                </a:r>
                <a:endParaRPr kumimoji="1" lang="en-US" altLang="zh-CN" sz="2000" b="1" dirty="0">
                  <a:solidFill>
                    <a:srgbClr val="0432FF"/>
                  </a:solidFill>
                  <a:latin typeface="Courier New" panose="02070609020205090404" pitchFamily="49" charset="0"/>
                  <a:cs typeface="Courier New" panose="02070609020205090404" pitchFamily="49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 C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1" i="1" dirty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609020205090404" pitchFamily="49" charset="0"/>
                      </a:rPr>
                      <m:t>∪=</m:t>
                    </m:r>
                  </m:oMath>
                </a14:m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{z0=x0</a:t>
                </a:r>
                <a14:m>
                  <m:oMath xmlns:m="http://schemas.openxmlformats.org/officeDocument/2006/math">
                    <m:r>
                      <a:rPr kumimoji="1" lang="en-US" altLang="zh-CN" sz="2000" b="1" i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609020205090404" pitchFamily="49" charset="0"/>
                      </a:rPr>
                      <m:t> </m:t>
                    </m:r>
                    <m:r>
                      <a:rPr kumimoji="1" lang="en-US" altLang="zh-CN" sz="2000" b="1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609020205090404" pitchFamily="49" charset="0"/>
                      </a:rPr>
                      <m:t>∨</m:t>
                    </m:r>
                  </m:oMath>
                </a14:m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y0,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z1=x1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ea typeface="Cambria Math" panose="02040503050406030204" pitchFamily="18" charset="0"/>
                    <a:cs typeface="Courier New" panose="02070609020205090404" pitchFamily="49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1" i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609020205090404" pitchFamily="49" charset="0"/>
                      </a:rPr>
                      <m:t>∨ </m:t>
                    </m:r>
                  </m:oMath>
                </a14:m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y1,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…,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 err="1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zn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=</a:t>
                </a:r>
                <a:r>
                  <a:rPr kumimoji="1" lang="en-US" altLang="zh-CN" sz="2000" b="1" dirty="0" err="1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xn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ea typeface="Cambria Math" panose="02040503050406030204" pitchFamily="18" charset="0"/>
                    <a:cs typeface="Courier New" panose="02070609020205090404" pitchFamily="49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1" i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609020205090404" pitchFamily="49" charset="0"/>
                      </a:rPr>
                      <m:t>∨ </m:t>
                    </m:r>
                  </m:oMath>
                </a14:m>
                <a:r>
                  <a:rPr kumimoji="1" lang="en-US" altLang="zh-CN" sz="2000" b="1" dirty="0" err="1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zn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}</a:t>
                </a:r>
                <a:endParaRPr kumimoji="1" lang="en-US" altLang="zh-CN" sz="2000" b="1" dirty="0">
                  <a:solidFill>
                    <a:srgbClr val="0432FF"/>
                  </a:solidFill>
                  <a:latin typeface="Courier New" panose="02070609020205090404" pitchFamily="49" charset="0"/>
                  <a:cs typeface="Courier New" panose="02070609020205090404" pitchFamily="49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   break;</a:t>
                </a:r>
                <a:endParaRPr kumimoji="1" lang="en-US" altLang="zh-CN" sz="2000" b="1" dirty="0">
                  <a:solidFill>
                    <a:srgbClr val="0432FF"/>
                  </a:solidFill>
                  <a:latin typeface="Courier New" panose="02070609020205090404" pitchFamily="49" charset="0"/>
                  <a:cs typeface="Courier New" panose="02070609020205090404" pitchFamily="49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 case (~x):</a:t>
                </a:r>
                <a:endParaRPr kumimoji="1" lang="en-US" altLang="zh-CN" sz="2000" b="1" dirty="0">
                  <a:solidFill>
                    <a:srgbClr val="0432FF"/>
                  </a:solidFill>
                  <a:latin typeface="Courier New" panose="02070609020205090404" pitchFamily="49" charset="0"/>
                  <a:cs typeface="Courier New" panose="02070609020205090404" pitchFamily="49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 C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1" i="1" dirty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609020205090404" pitchFamily="49" charset="0"/>
                      </a:rPr>
                      <m:t>∪=</m:t>
                    </m:r>
                  </m:oMath>
                </a14:m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{z0=~x0,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z1=~x1,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…,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 err="1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zn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=~</a:t>
                </a:r>
                <a:r>
                  <a:rPr kumimoji="1" lang="en-US" altLang="zh-CN" sz="2000" b="1" dirty="0" err="1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xn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}; break;</a:t>
                </a:r>
                <a:endParaRPr kumimoji="1" lang="en-US" altLang="zh-CN" sz="2000" b="1" dirty="0">
                  <a:solidFill>
                    <a:srgbClr val="0432FF"/>
                  </a:solidFill>
                  <a:latin typeface="Courier New" panose="02070609020205090404" pitchFamily="49" charset="0"/>
                  <a:cs typeface="Courier New" panose="02070609020205090404" pitchFamily="49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 }</a:t>
                </a:r>
                <a:endParaRPr kumimoji="1" lang="en-US" altLang="zh-CN" sz="2000" b="1" dirty="0">
                  <a:solidFill>
                    <a:srgbClr val="0432FF"/>
                  </a:solidFill>
                  <a:latin typeface="Courier New" panose="02070609020205090404" pitchFamily="49" charset="0"/>
                  <a:cs typeface="Courier New" panose="02070609020205090404" pitchFamily="49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}</a:t>
                </a:r>
                <a:endParaRPr lang="zh-CN" altLang="en-US" sz="200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065" y="1793240"/>
                <a:ext cx="8358505" cy="4892675"/>
              </a:xfrm>
              <a:prstGeom prst="rect">
                <a:avLst/>
              </a:prstGeom>
              <a:blipFill rotWithShape="1">
                <a:blip r:embed="rId2"/>
                <a:stretch>
                  <a:fillRect b="-19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627D4617-6B9A-DFA4-6C03-50AD175D1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40236"/>
            <a:ext cx="4466667" cy="695238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zh-CN" altLang="en-US" sz="4400" dirty="0"/>
              <a:t>比特向量理论</a:t>
            </a:r>
            <a:endParaRPr lang="en-US" altLang="en-US" sz="4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BB94C2C-8A71-DCED-BFB2-A5044167F87B}"/>
              </a:ext>
            </a:extLst>
          </p:cNvPr>
          <p:cNvSpPr txBox="1"/>
          <p:nvPr/>
        </p:nvSpPr>
        <p:spPr>
          <a:xfrm>
            <a:off x="2080393" y="1135581"/>
            <a:ext cx="8358505" cy="11838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 fontAlgn="auto">
              <a:lnSpc>
                <a:spcPct val="120000"/>
              </a:lnSpc>
              <a:buNone/>
            </a:pPr>
            <a:r>
              <a:rPr kumimoji="1" lang="en-US" altLang="zh-CN" sz="2000" b="1" dirty="0"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//</a:t>
            </a:r>
            <a:r>
              <a:rPr kumimoji="1" lang="zh-CN" altLang="en-US" sz="2000" b="1" dirty="0"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 </a:t>
            </a:r>
            <a:r>
              <a:rPr kumimoji="1" lang="en-US" altLang="zh-CN" sz="2000" b="1" dirty="0" err="1"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genCons</a:t>
            </a:r>
            <a:r>
              <a:rPr kumimoji="1" lang="en-US" altLang="zh-CN" sz="2000" b="1" dirty="0"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()</a:t>
            </a:r>
            <a:r>
              <a:rPr kumimoji="1" lang="zh-CN" altLang="en-US" sz="2000" b="1" dirty="0"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 </a:t>
            </a:r>
            <a:r>
              <a:rPr kumimoji="1" lang="en-US" altLang="zh-CN" sz="2000" b="1" dirty="0"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will</a:t>
            </a:r>
            <a:r>
              <a:rPr kumimoji="1" lang="zh-CN" altLang="en-US" sz="2000" b="1" dirty="0"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 </a:t>
            </a:r>
            <a:r>
              <a:rPr kumimoji="1" lang="en-US" altLang="zh-CN" sz="2000" b="1" dirty="0"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generate</a:t>
            </a:r>
            <a:r>
              <a:rPr kumimoji="1" lang="zh-CN" altLang="en-US" sz="2000" b="1" dirty="0"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 </a:t>
            </a:r>
            <a:r>
              <a:rPr kumimoji="1" lang="en-US" altLang="zh-CN" sz="2000" b="1" dirty="0"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constraints</a:t>
            </a:r>
            <a:endParaRPr kumimoji="1" lang="en-US" altLang="zh-CN" sz="2000" b="1" dirty="0">
              <a:latin typeface="Courier New" panose="02070609020205090404" pitchFamily="49" charset="0"/>
              <a:cs typeface="Courier New" panose="02070609020205090404" pitchFamily="49" charset="0"/>
            </a:endParaRPr>
          </a:p>
          <a:p>
            <a:pPr marL="0" indent="0" fontAlgn="auto">
              <a:lnSpc>
                <a:spcPct val="120000"/>
              </a:lnSpc>
              <a:buNone/>
            </a:pPr>
            <a:r>
              <a:rPr kumimoji="1" lang="en-US" altLang="zh-CN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x=1 /\ y=2 /\ </a:t>
            </a:r>
            <a:r>
              <a:rPr kumimoji="1" lang="en-US" altLang="zh-CN" sz="2000" b="1" dirty="0" err="1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x&amp;y</a:t>
            </a:r>
            <a:r>
              <a:rPr kumimoji="1" lang="en-US" altLang="zh-CN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=1</a:t>
            </a:r>
          </a:p>
          <a:p>
            <a:pPr marL="0" indent="0" fontAlgn="auto">
              <a:lnSpc>
                <a:spcPct val="120000"/>
              </a:lnSpc>
              <a:buNone/>
            </a:pPr>
            <a:r>
              <a:rPr kumimoji="1" lang="en-US" altLang="zh-CN" sz="2000" b="1" dirty="0"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// tree structure</a:t>
            </a:r>
            <a:endParaRPr lang="zh-CN" altLang="en-US" sz="20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B602935-E6EB-8096-95EE-2A7262931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58" y="2219888"/>
            <a:ext cx="11306476" cy="431345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5AB3739-533A-D697-F251-01B0F1DC2C92}"/>
              </a:ext>
            </a:extLst>
          </p:cNvPr>
          <p:cNvSpPr txBox="1"/>
          <p:nvPr/>
        </p:nvSpPr>
        <p:spPr>
          <a:xfrm>
            <a:off x="2831147" y="4912744"/>
            <a:ext cx="1692728" cy="4277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 fontAlgn="auto">
              <a:lnSpc>
                <a:spcPct val="120000"/>
              </a:lnSpc>
              <a:buNone/>
            </a:pP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c0=T,…,cn=F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57362C4-3B20-9873-732C-511D2789F1A4}"/>
              </a:ext>
            </a:extLst>
          </p:cNvPr>
          <p:cNvSpPr txBox="1"/>
          <p:nvPr/>
        </p:nvSpPr>
        <p:spPr>
          <a:xfrm>
            <a:off x="1453131" y="4226743"/>
            <a:ext cx="2069716" cy="4294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 fontAlgn="auto">
              <a:lnSpc>
                <a:spcPct val="120000"/>
              </a:lnSpc>
              <a:buNone/>
            </a:pP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b0=c0,…,bn=cn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1309175-AE4F-DC09-0CDE-12C341923238}"/>
              </a:ext>
            </a:extLst>
          </p:cNvPr>
          <p:cNvSpPr txBox="1"/>
          <p:nvPr/>
        </p:nvSpPr>
        <p:spPr>
          <a:xfrm>
            <a:off x="6096000" y="6273509"/>
            <a:ext cx="2229838" cy="4294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 fontAlgn="auto">
              <a:lnSpc>
                <a:spcPct val="120000"/>
              </a:lnSpc>
              <a:buNone/>
            </a:pP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e0=F,e1=T,…,</a:t>
            </a:r>
            <a:r>
              <a:rPr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en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=F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BD8BF16-3289-2A59-7D37-C334C029D7DB}"/>
              </a:ext>
            </a:extLst>
          </p:cNvPr>
          <p:cNvSpPr txBox="1"/>
          <p:nvPr/>
        </p:nvSpPr>
        <p:spPr>
          <a:xfrm>
            <a:off x="4454466" y="4301244"/>
            <a:ext cx="2069716" cy="4294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 fontAlgn="auto">
              <a:lnSpc>
                <a:spcPct val="120000"/>
              </a:lnSpc>
              <a:buNone/>
            </a:pP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d0=e0,…,</a:t>
            </a:r>
            <a:r>
              <a:rPr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dn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=</a:t>
            </a:r>
            <a:r>
              <a:rPr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en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3A2BB90-A41A-E9E2-4D1B-DED6A27046CE}"/>
              </a:ext>
            </a:extLst>
          </p:cNvPr>
          <p:cNvSpPr txBox="1"/>
          <p:nvPr/>
        </p:nvSpPr>
        <p:spPr>
          <a:xfrm>
            <a:off x="5941996" y="3186674"/>
            <a:ext cx="2789461" cy="4294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 fontAlgn="auto">
              <a:lnSpc>
                <a:spcPct val="120000"/>
              </a:lnSpc>
              <a:buNone/>
            </a:pP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f0=b0/\d0,…,fn=bn/\</a:t>
            </a:r>
            <a:r>
              <a:rPr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dn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021A4DF-A672-B0E5-1704-503E38C3F72D}"/>
              </a:ext>
            </a:extLst>
          </p:cNvPr>
          <p:cNvSpPr txBox="1"/>
          <p:nvPr/>
        </p:nvSpPr>
        <p:spPr>
          <a:xfrm>
            <a:off x="10149958" y="3377200"/>
            <a:ext cx="1692728" cy="4277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 fontAlgn="auto">
              <a:lnSpc>
                <a:spcPct val="120000"/>
              </a:lnSpc>
              <a:buNone/>
            </a:pP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g0=T,…,</a:t>
            </a:r>
            <a:r>
              <a:rPr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gn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=F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C930125-1595-EC1D-145A-5D6D1C09FD5C}"/>
              </a:ext>
            </a:extLst>
          </p:cNvPr>
          <p:cNvSpPr txBox="1"/>
          <p:nvPr/>
        </p:nvSpPr>
        <p:spPr>
          <a:xfrm>
            <a:off x="8237337" y="2443083"/>
            <a:ext cx="2069716" cy="4294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 fontAlgn="auto">
              <a:lnSpc>
                <a:spcPct val="120000"/>
              </a:lnSpc>
              <a:buNone/>
            </a:pP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f0=g0,…,fn=</a:t>
            </a:r>
            <a:r>
              <a:rPr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gn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30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9" grpId="0"/>
      <p:bldP spid="1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数据结构理论</a:t>
            </a:r>
            <a:endParaRPr lang="en-US" altLang="en-US" sz="4400" dirty="0"/>
          </a:p>
        </p:txBody>
      </p:sp>
      <p:sp>
        <p:nvSpPr>
          <p:cNvPr id="6" name="文本框 5"/>
          <p:cNvSpPr txBox="1"/>
          <p:nvPr/>
        </p:nvSpPr>
        <p:spPr>
          <a:xfrm>
            <a:off x="4125595" y="2414270"/>
            <a:ext cx="5903595" cy="1947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xmlns="" val="-79" checksum="3893684283"/>
                  <wpsdc:marlchars xmlns:wpsdc="http://www.wps.cn/officeDocument/2017/drawingmlCustomData" xmlns="" val="79" checksum="883885931"/>
                </a:ext>
              </a:extLst>
            </a:pPr>
            <a:r>
              <a:rPr lang="en-US" altLang="zh-CN" sz="2800" dirty="0"/>
              <a:t> </a:t>
            </a:r>
            <a:r>
              <a:rPr lang="zh-CN" altLang="en-US" sz="2800" dirty="0"/>
              <a:t>比特向量</a:t>
            </a:r>
            <a:endParaRPr lang="en-US" altLang="zh-CN" sz="2800" dirty="0"/>
          </a:p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xmlns="" val="-79" checksum="3893684283"/>
                  <wpsdc:marlchars xmlns:wpsdc="http://www.wps.cn/officeDocument/2017/drawingmlCustomData" xmlns="" val="79" checksum="883885931"/>
                </a:ext>
              </a:extLst>
            </a:pPr>
            <a:r>
              <a:rPr lang="zh-CN" altLang="en-US" sz="2800" dirty="0"/>
              <a:t> </a:t>
            </a:r>
            <a:r>
              <a:rPr lang="zh-CN" altLang="en-US" sz="2800" dirty="0">
                <a:solidFill>
                  <a:srgbClr val="FF0000"/>
                </a:solidFill>
              </a:rPr>
              <a:t>数组</a:t>
            </a:r>
          </a:p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xmlns="" val="-79" checksum="3893684283"/>
                  <wpsdc:marlchars xmlns:wpsdc="http://www.wps.cn/officeDocument/2017/drawingmlCustomData" xmlns="" val="79" checksum="883885931"/>
                </a:ext>
              </a:extLst>
            </a:pPr>
            <a:r>
              <a:rPr lang="zh-CN" altLang="en-US" sz="2800" dirty="0"/>
              <a:t> 指针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数组理论</a:t>
            </a:r>
            <a:endParaRPr lang="en-US" altLang="en-US" sz="4400" dirty="0"/>
          </a:p>
        </p:txBody>
      </p:sp>
      <p:sp>
        <p:nvSpPr>
          <p:cNvPr id="5" name="文本框 4"/>
          <p:cNvSpPr txBox="1"/>
          <p:nvPr/>
        </p:nvSpPr>
        <p:spPr>
          <a:xfrm>
            <a:off x="580998" y="1480641"/>
            <a:ext cx="122936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Syntax</a:t>
            </a:r>
            <a:endParaRPr kumimoji="1" lang="zh-CN" altLang="en-US" sz="28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90" y="2003085"/>
            <a:ext cx="4765388" cy="194642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3338681-95BC-9A1C-3C74-B88451D5A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361" y="4431153"/>
            <a:ext cx="2599362" cy="6185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1C86CA1-DA4A-E32E-A6A4-1FA83857C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09713"/>
            <a:ext cx="3666330" cy="191928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回顾：课程逻辑</a:t>
            </a:r>
          </a:p>
        </p:txBody>
      </p:sp>
      <p:sp>
        <p:nvSpPr>
          <p:cNvPr id="7" name="矩形 6"/>
          <p:cNvSpPr/>
          <p:nvPr/>
        </p:nvSpPr>
        <p:spPr>
          <a:xfrm>
            <a:off x="914397" y="5430742"/>
            <a:ext cx="10385068" cy="10416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213223" y="5806300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rgbClr val="CC3300"/>
                </a:solidFill>
                <a:ea typeface="SimHei" panose="02010609060101010101" pitchFamily="49" charset="-122"/>
              </a:rPr>
              <a:t>集合论</a:t>
            </a:r>
          </a:p>
        </p:txBody>
      </p:sp>
      <p:sp>
        <p:nvSpPr>
          <p:cNvPr id="9" name="矩形 8"/>
          <p:cNvSpPr/>
          <p:nvPr/>
        </p:nvSpPr>
        <p:spPr>
          <a:xfrm>
            <a:off x="3714906" y="5806300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rgbClr val="CC3300"/>
                </a:solidFill>
                <a:ea typeface="SimHei" panose="02010609060101010101" pitchFamily="49" charset="-122"/>
              </a:rPr>
              <a:t>计算复杂性理论</a:t>
            </a:r>
          </a:p>
        </p:txBody>
      </p:sp>
      <p:sp>
        <p:nvSpPr>
          <p:cNvPr id="10" name="矩形 9"/>
          <p:cNvSpPr/>
          <p:nvPr/>
        </p:nvSpPr>
        <p:spPr>
          <a:xfrm>
            <a:off x="6216589" y="5806301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rgbClr val="CC3300"/>
                </a:solidFill>
                <a:ea typeface="SimHei" panose="02010609060101010101" pitchFamily="49" charset="-122"/>
              </a:rPr>
              <a:t>形式文法</a:t>
            </a:r>
          </a:p>
        </p:txBody>
      </p:sp>
      <p:sp>
        <p:nvSpPr>
          <p:cNvPr id="11" name="矩形 10"/>
          <p:cNvSpPr/>
          <p:nvPr/>
        </p:nvSpPr>
        <p:spPr>
          <a:xfrm>
            <a:off x="8718272" y="5806301"/>
            <a:ext cx="2278050" cy="5636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rgbClr val="CC3300"/>
                </a:solidFill>
                <a:ea typeface="SimHei" panose="02010609060101010101" pitchFamily="49" charset="-122"/>
              </a:rPr>
              <a:t>结构化归纳法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549727" y="5430742"/>
            <a:ext cx="1177076" cy="375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数学基础</a:t>
            </a:r>
          </a:p>
        </p:txBody>
      </p:sp>
      <p:sp>
        <p:nvSpPr>
          <p:cNvPr id="13" name="矩形 12"/>
          <p:cNvSpPr/>
          <p:nvPr/>
        </p:nvSpPr>
        <p:spPr>
          <a:xfrm>
            <a:off x="914397" y="4243870"/>
            <a:ext cx="10385068" cy="10416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21610" y="4619427"/>
            <a:ext cx="5153501" cy="5636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rgbClr val="CC3300"/>
                </a:solidFill>
                <a:ea typeface="SimHei" panose="02010609060101010101" pitchFamily="49" charset="-122"/>
              </a:rPr>
              <a:t>命题逻辑（符号系统、证明系统、推导规则）</a:t>
            </a:r>
            <a:endParaRPr kumimoji="1" lang="en-US" altLang="zh-CN" sz="2000" dirty="0">
              <a:solidFill>
                <a:srgbClr val="CC3300"/>
              </a:solidFill>
              <a:ea typeface="SimHei" panose="02010609060101010101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550197" y="4619427"/>
            <a:ext cx="1310235" cy="56369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rgbClr val="CC3300"/>
                </a:solidFill>
                <a:ea typeface="SimHei" panose="02010609060101010101" pitchFamily="49" charset="-122"/>
              </a:rPr>
              <a:t>构造逻辑</a:t>
            </a:r>
          </a:p>
        </p:txBody>
      </p:sp>
      <p:sp>
        <p:nvSpPr>
          <p:cNvPr id="17" name="矩形 16"/>
          <p:cNvSpPr/>
          <p:nvPr/>
        </p:nvSpPr>
        <p:spPr>
          <a:xfrm>
            <a:off x="8035518" y="4619427"/>
            <a:ext cx="1310234" cy="56369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rgbClr val="CC3300"/>
                </a:solidFill>
                <a:ea typeface="SimHei" panose="02010609060101010101" pitchFamily="49" charset="-122"/>
              </a:rPr>
              <a:t>谓词逻辑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796217" y="4243869"/>
            <a:ext cx="1177076" cy="375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逻辑</a:t>
            </a:r>
          </a:p>
        </p:txBody>
      </p:sp>
      <p:sp>
        <p:nvSpPr>
          <p:cNvPr id="15" name="矩形 14"/>
          <p:cNvSpPr/>
          <p:nvPr/>
        </p:nvSpPr>
        <p:spPr>
          <a:xfrm>
            <a:off x="9564282" y="4619426"/>
            <a:ext cx="1406107" cy="5636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bg1"/>
                </a:solidFill>
                <a:ea typeface="SimHei" panose="02010609060101010101" pitchFamily="49" charset="-122"/>
              </a:rPr>
              <a:t>霍尔逻辑</a:t>
            </a:r>
          </a:p>
        </p:txBody>
      </p:sp>
      <p:sp>
        <p:nvSpPr>
          <p:cNvPr id="19" name="矩形 18"/>
          <p:cNvSpPr/>
          <p:nvPr/>
        </p:nvSpPr>
        <p:spPr>
          <a:xfrm>
            <a:off x="914397" y="2675047"/>
            <a:ext cx="10385068" cy="14235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213222" y="3055573"/>
            <a:ext cx="1552696" cy="9406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rgbClr val="CC3300"/>
                </a:solidFill>
                <a:ea typeface="SimHei" panose="02010609060101010101" pitchFamily="49" charset="-122"/>
              </a:rPr>
              <a:t>SAT</a:t>
            </a:r>
          </a:p>
        </p:txBody>
      </p:sp>
      <p:sp>
        <p:nvSpPr>
          <p:cNvPr id="21" name="矩形 20"/>
          <p:cNvSpPr/>
          <p:nvPr/>
        </p:nvSpPr>
        <p:spPr>
          <a:xfrm>
            <a:off x="2976060" y="3055573"/>
            <a:ext cx="8070574" cy="9406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bg1">
                    <a:lumMod val="65000"/>
                  </a:schemeClr>
                </a:solidFill>
                <a:ea typeface="SimHei" panose="02010609060101010101" pitchFamily="49" charset="-122"/>
              </a:rPr>
              <a:t>Theory</a:t>
            </a:r>
          </a:p>
          <a:p>
            <a:pPr algn="ctr"/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ea typeface="SimHei" panose="02010609060101010101" pitchFamily="49" charset="-122"/>
            </a:endParaRPr>
          </a:p>
          <a:p>
            <a:pPr algn="ctr"/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ea typeface="SimHei" panose="02010609060101010101" pitchFamily="49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267926" y="2641103"/>
            <a:ext cx="1678009" cy="375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可满足性</a:t>
            </a:r>
            <a:r>
              <a:rPr kumimoji="1" lang="zh-CN" altLang="en-US" b="1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问题</a:t>
            </a:r>
            <a:endParaRPr kumimoji="1" lang="zh-CN" altLang="en-US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205782" y="3386832"/>
            <a:ext cx="1144717" cy="48645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rgbClr val="CC3300"/>
                </a:solidFill>
                <a:ea typeface="SimHei" panose="02010609060101010101" pitchFamily="49" charset="-122"/>
              </a:rPr>
              <a:t>EUF</a:t>
            </a:r>
          </a:p>
        </p:txBody>
      </p:sp>
      <p:sp>
        <p:nvSpPr>
          <p:cNvPr id="24" name="矩形 23"/>
          <p:cNvSpPr/>
          <p:nvPr/>
        </p:nvSpPr>
        <p:spPr>
          <a:xfrm>
            <a:off x="4560248" y="3396664"/>
            <a:ext cx="989479" cy="48645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rgbClr val="FF0000"/>
                </a:solidFill>
                <a:ea typeface="SimHei" panose="02010609060101010101" pitchFamily="49" charset="-122"/>
              </a:rPr>
              <a:t>LA</a:t>
            </a:r>
          </a:p>
        </p:txBody>
      </p:sp>
      <p:sp>
        <p:nvSpPr>
          <p:cNvPr id="25" name="矩形 24"/>
          <p:cNvSpPr/>
          <p:nvPr/>
        </p:nvSpPr>
        <p:spPr>
          <a:xfrm>
            <a:off x="5721849" y="3386832"/>
            <a:ext cx="1298017" cy="48645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bg1">
                    <a:lumMod val="95000"/>
                  </a:schemeClr>
                </a:solidFill>
                <a:ea typeface="SimHei" panose="02010609060101010101" pitchFamily="49" charset="-122"/>
              </a:rPr>
              <a:t>Bit Vector</a:t>
            </a:r>
          </a:p>
        </p:txBody>
      </p:sp>
      <p:sp>
        <p:nvSpPr>
          <p:cNvPr id="26" name="矩形 25"/>
          <p:cNvSpPr/>
          <p:nvPr/>
        </p:nvSpPr>
        <p:spPr>
          <a:xfrm>
            <a:off x="7191988" y="3386832"/>
            <a:ext cx="989479" cy="48645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bg1">
                    <a:lumMod val="95000"/>
                  </a:schemeClr>
                </a:solidFill>
                <a:ea typeface="SimHei" panose="02010609060101010101" pitchFamily="49" charset="-122"/>
              </a:rPr>
              <a:t>Arrays</a:t>
            </a:r>
          </a:p>
        </p:txBody>
      </p:sp>
      <p:sp>
        <p:nvSpPr>
          <p:cNvPr id="27" name="矩形 26"/>
          <p:cNvSpPr/>
          <p:nvPr/>
        </p:nvSpPr>
        <p:spPr>
          <a:xfrm>
            <a:off x="8356273" y="3386831"/>
            <a:ext cx="989479" cy="48645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bg1">
                    <a:lumMod val="95000"/>
                  </a:schemeClr>
                </a:solidFill>
                <a:ea typeface="SimHei" panose="02010609060101010101" pitchFamily="49" charset="-122"/>
              </a:rPr>
              <a:t>Pointer</a:t>
            </a:r>
          </a:p>
        </p:txBody>
      </p:sp>
      <p:sp>
        <p:nvSpPr>
          <p:cNvPr id="28" name="矩形 27"/>
          <p:cNvSpPr/>
          <p:nvPr/>
        </p:nvSpPr>
        <p:spPr>
          <a:xfrm>
            <a:off x="9468508" y="3386831"/>
            <a:ext cx="1461431" cy="48645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sz="1600" dirty="0"/>
              <a:t>Combination</a:t>
            </a:r>
            <a:endParaRPr kumimoji="1" lang="en-US" altLang="zh-CN" sz="1400" dirty="0">
              <a:solidFill>
                <a:schemeClr val="bg1">
                  <a:lumMod val="95000"/>
                </a:schemeClr>
              </a:solidFill>
              <a:ea typeface="SimHei" panose="02010609060101010101" pitchFamily="49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14397" y="1442805"/>
            <a:ext cx="10385068" cy="10416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213222" y="1800886"/>
            <a:ext cx="2693848" cy="5811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符号执行</a:t>
            </a:r>
            <a:r>
              <a:rPr kumimoji="1"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/</a:t>
            </a:r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混合执行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ea typeface="SimHei" panose="02010609060101010101" pitchFamily="49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850176" y="1415456"/>
            <a:ext cx="1678009" cy="375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应用</a:t>
            </a:r>
          </a:p>
        </p:txBody>
      </p:sp>
      <p:sp>
        <p:nvSpPr>
          <p:cNvPr id="32" name="矩形 31"/>
          <p:cNvSpPr/>
          <p:nvPr/>
        </p:nvSpPr>
        <p:spPr>
          <a:xfrm>
            <a:off x="4036112" y="1800886"/>
            <a:ext cx="2256350" cy="5811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程序验证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ea typeface="SimHei" panose="02010609060101010101" pitchFamily="49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369356" y="1808963"/>
            <a:ext cx="2276896" cy="5811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程序分析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ea typeface="SimHei" panose="02010609060101010101" pitchFamily="49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763909" y="1808963"/>
            <a:ext cx="2236731" cy="5811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SimHei" panose="02010609060101010101" pitchFamily="49" charset="-122"/>
              </a:rPr>
              <a:t>程序合成</a:t>
            </a:r>
            <a:endParaRPr kumimoji="1" lang="en-US" altLang="zh-CN" sz="2000" dirty="0">
              <a:solidFill>
                <a:schemeClr val="tx1">
                  <a:lumMod val="95000"/>
                  <a:lumOff val="5000"/>
                </a:schemeClr>
              </a:solidFill>
              <a:ea typeface="SimHei" panose="02010609060101010101" pitchFamily="49" charset="-122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数组理论</a:t>
            </a:r>
            <a:endParaRPr lang="en-US" altLang="en-US" sz="4400" dirty="0"/>
          </a:p>
        </p:txBody>
      </p:sp>
      <p:sp>
        <p:nvSpPr>
          <p:cNvPr id="5" name="文本框 4"/>
          <p:cNvSpPr txBox="1"/>
          <p:nvPr/>
        </p:nvSpPr>
        <p:spPr>
          <a:xfrm>
            <a:off x="3091284" y="482609"/>
            <a:ext cx="4105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Inference rules for arrays</a:t>
            </a:r>
            <a:endParaRPr kumimoji="1" lang="zh-CN" altLang="en-US" sz="28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57AE131-D1C8-4D6D-40BB-A14A2B4ED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714" y="1480641"/>
            <a:ext cx="7028571" cy="5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3192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zh-CN" altLang="en-US" sz="4400" dirty="0"/>
              <a:t>数组理论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978785" y="3168015"/>
            <a:ext cx="623379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2800" b="1" i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Decision</a:t>
            </a:r>
            <a:r>
              <a:rPr lang="zh-CN" altLang="en-US" sz="2800" b="1" i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2800" b="1" i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procedures</a:t>
            </a:r>
            <a:r>
              <a:rPr lang="zh-CN" altLang="en-US" sz="2800" b="1" i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：</a:t>
            </a:r>
            <a:r>
              <a:rPr lang="en-US" altLang="zh-CN" sz="2800" b="1" i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Array Elimination</a:t>
            </a:r>
            <a:endParaRPr lang="zh-CN" altLang="en-US" sz="2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zh-CN" altLang="en-US" sz="4400" dirty="0"/>
              <a:t>数组理论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94130" y="1298575"/>
            <a:ext cx="203009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Array</a:t>
            </a:r>
            <a:r>
              <a:rPr kumimoji="1" lang="zh-CN" altLang="en-US" sz="2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kumimoji="1" lang="en-US" altLang="zh-CN" sz="2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select</a:t>
            </a:r>
            <a:endParaRPr lang="zh-CN" altLang="en-US" sz="2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418840" y="1820545"/>
                <a:ext cx="5354955" cy="193802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fontAlgn="auto">
                  <a:lnSpc>
                    <a:spcPct val="120000"/>
                  </a:lnSpc>
                </a:pPr>
                <a:r>
                  <a:rPr kumimoji="1" lang="en-US" altLang="zh-CN" sz="2000" dirty="0">
                    <a:sym typeface="+mn-ea"/>
                  </a:rPr>
                  <a:t>For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:r>
                  <a:rPr kumimoji="1" lang="en-US" altLang="zh-CN" sz="2000" dirty="0">
                    <a:sym typeface="+mn-ea"/>
                  </a:rPr>
                  <a:t>array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:r>
                  <a:rPr kumimoji="1" lang="en-US" altLang="zh-CN" sz="2000" dirty="0">
                    <a:sym typeface="+mn-ea"/>
                  </a:rPr>
                  <a:t>select:</a:t>
                </a:r>
                <a:endParaRPr kumimoji="1" lang="en-US" altLang="zh-CN" sz="2000" dirty="0"/>
              </a:p>
              <a:p>
                <a:pPr marL="0" indent="0" algn="ctr" fontAlgn="auto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kumimoji="1"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1" lang="en-US" altLang="zh-CN" sz="2000" i="1" dirty="0">
                  <a:solidFill>
                    <a:srgbClr val="0432FF"/>
                  </a:solidFill>
                  <a:latin typeface="Cambria Math" panose="02040503050406030204" pitchFamily="18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en-US" altLang="zh-CN" sz="2000" dirty="0">
                    <a:sym typeface="+mn-ea"/>
                  </a:rPr>
                  <a:t>introduce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:r>
                  <a:rPr kumimoji="1" lang="en-US" altLang="zh-CN" sz="2000" dirty="0">
                    <a:sym typeface="+mn-ea"/>
                  </a:rPr>
                  <a:t>a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:r>
                  <a:rPr kumimoji="1" lang="en-US" altLang="zh-CN" sz="2000" dirty="0">
                    <a:sym typeface="+mn-ea"/>
                  </a:rPr>
                  <a:t>new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:r>
                  <a:rPr kumimoji="1" lang="en-US" altLang="zh-CN" sz="2000" dirty="0">
                    <a:sym typeface="+mn-ea"/>
                  </a:rPr>
                  <a:t>function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:r>
                  <a:rPr kumimoji="1" lang="en-US" altLang="zh-CN" sz="2000" dirty="0">
                    <a:sym typeface="+mn-ea"/>
                  </a:rPr>
                  <a:t>symbol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:endParaRPr kumimoji="1" lang="en-US" altLang="zh-CN" sz="2000" i="1" dirty="0">
                  <a:latin typeface="Cambria Math" panose="02040503050406030204" pitchFamily="18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kumimoji="1" lang="en-US" altLang="zh-CN" sz="2000" baseline="-25000" dirty="0"/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en-US" altLang="zh-CN" sz="2000" dirty="0">
                    <a:sym typeface="+mn-ea"/>
                  </a:rPr>
                  <a:t>And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:r>
                  <a:rPr kumimoji="1" lang="en-US" altLang="zh-CN" sz="2000" dirty="0">
                    <a:sym typeface="+mn-ea"/>
                  </a:rPr>
                  <a:t>array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:r>
                  <a:rPr kumimoji="1" lang="en-US" altLang="zh-CN" sz="2000" dirty="0">
                    <a:sym typeface="+mn-ea"/>
                  </a:rPr>
                  <a:t>index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:r>
                  <a:rPr kumimoji="1" lang="en-US" altLang="zh-CN" sz="2000" dirty="0">
                    <a:sym typeface="+mn-ea"/>
                  </a:rPr>
                  <a:t>becomes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:r>
                  <a:rPr kumimoji="1" lang="en-US" altLang="zh-CN" sz="2000" dirty="0">
                    <a:sym typeface="+mn-ea"/>
                  </a:rPr>
                  <a:t>a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:r>
                  <a:rPr kumimoji="1" lang="en-US" altLang="zh-CN" sz="2000" dirty="0">
                    <a:sym typeface="+mn-ea"/>
                  </a:rPr>
                  <a:t>function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:r>
                  <a:rPr kumimoji="1" lang="en-US" altLang="zh-CN" sz="2000" dirty="0">
                    <a:sym typeface="+mn-ea"/>
                  </a:rPr>
                  <a:t>call: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zh-CN" sz="20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kumimoji="1" lang="en-US" altLang="zh-CN" sz="20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0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sz="20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00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840" y="1820545"/>
                <a:ext cx="5354955" cy="1938020"/>
              </a:xfrm>
              <a:prstGeom prst="rect">
                <a:avLst/>
              </a:prstGeom>
              <a:blipFill rotWithShape="1">
                <a:blip r:embed="rId2"/>
                <a:stretch>
                  <a:fillRect b="-6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1186180" y="3758565"/>
            <a:ext cx="224663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kumimoji="1" lang="en-US" altLang="zh-CN" sz="2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Array update</a:t>
            </a:r>
            <a:endParaRPr kumimoji="1" lang="en-US" altLang="zh-CN" sz="28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2343150" y="4361180"/>
                <a:ext cx="7506970" cy="193802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fontAlgn="auto">
                  <a:lnSpc>
                    <a:spcPct val="120000"/>
                  </a:lnSpc>
                </a:pPr>
                <a:r>
                  <a:rPr kumimoji="1" lang="en-US" altLang="zh-CN" sz="2000" dirty="0">
                    <a:sym typeface="+mn-ea"/>
                  </a:rPr>
                  <a:t>For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:r>
                  <a:rPr kumimoji="1" lang="en-US" altLang="zh-CN" sz="2000" dirty="0">
                    <a:sym typeface="+mn-ea"/>
                  </a:rPr>
                  <a:t>array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:r>
                  <a:rPr kumimoji="1" lang="en-US" altLang="zh-CN" sz="2000" dirty="0">
                    <a:sym typeface="+mn-ea"/>
                  </a:rPr>
                  <a:t>update:</a:t>
                </a:r>
                <a:endParaRPr kumimoji="1" lang="en-US" altLang="zh-CN" sz="2000" dirty="0"/>
              </a:p>
              <a:p>
                <a:pPr marL="0" indent="0" algn="ctr" fontAlgn="auto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CN" sz="20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zh-CN" sz="20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sz="20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 sz="2000" dirty="0">
                    <a:solidFill>
                      <a:srgbClr val="0432FF"/>
                    </a:solidFill>
                    <a:latin typeface="Cambria Math" panose="02040503050406030204" pitchFamily="18" charset="0"/>
                    <a:sym typeface="+mn-ea"/>
                  </a:rPr>
                  <a:t>=x         store(</a:t>
                </a:r>
                <a:r>
                  <a:rPr kumimoji="1" lang="en-US" altLang="zh-CN" sz="2000" dirty="0" err="1">
                    <a:solidFill>
                      <a:srgbClr val="0432FF"/>
                    </a:solidFill>
                    <a:latin typeface="Cambria Math" panose="02040503050406030204" pitchFamily="18" charset="0"/>
                    <a:sym typeface="+mn-ea"/>
                  </a:rPr>
                  <a:t>A,i,x</a:t>
                </a:r>
                <a:r>
                  <a:rPr kumimoji="1" lang="en-US" altLang="zh-CN" sz="2000" dirty="0">
                    <a:solidFill>
                      <a:srgbClr val="0432FF"/>
                    </a:solidFill>
                    <a:latin typeface="Cambria Math" panose="02040503050406030204" pitchFamily="18" charset="0"/>
                    <a:sym typeface="+mn-ea"/>
                  </a:rPr>
                  <a:t>)</a:t>
                </a:r>
                <a:endParaRPr kumimoji="1" lang="en-US" altLang="zh-CN" sz="2000" dirty="0">
                  <a:solidFill>
                    <a:srgbClr val="0432FF"/>
                  </a:solidFill>
                  <a:latin typeface="Cambria Math" panose="02040503050406030204" pitchFamily="18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en-US" altLang="zh-CN" sz="2000" dirty="0">
                    <a:sym typeface="+mn-ea"/>
                  </a:rPr>
                  <a:t>introduce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:r>
                  <a:rPr kumimoji="1" lang="en-US" altLang="zh-CN" sz="2000" dirty="0">
                    <a:sym typeface="+mn-ea"/>
                  </a:rPr>
                  <a:t>a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:r>
                  <a:rPr kumimoji="1" lang="en-US" altLang="zh-CN" sz="2000" dirty="0">
                    <a:sym typeface="+mn-ea"/>
                  </a:rPr>
                  <a:t>new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:r>
                  <a:rPr kumimoji="1" lang="en-US" altLang="zh-CN" sz="2000" dirty="0">
                    <a:sym typeface="+mn-ea"/>
                  </a:rPr>
                  <a:t>array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:r>
                  <a:rPr kumimoji="1" lang="en-US" altLang="zh-CN" sz="2000" dirty="0">
                    <a:sym typeface="+mn-ea"/>
                  </a:rPr>
                  <a:t>symbol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CN" sz="20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kumimoji="1" lang="en-US" altLang="zh-CN" sz="2000" dirty="0">
                    <a:sym typeface="+mn-ea"/>
                  </a:rPr>
                  <a:t>along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:r>
                  <a:rPr kumimoji="1" lang="en-US" altLang="zh-CN" sz="2000" dirty="0">
                    <a:sym typeface="+mn-ea"/>
                  </a:rPr>
                  <a:t>with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:r>
                  <a:rPr kumimoji="1" lang="en-US" altLang="zh-CN" sz="2000" dirty="0">
                    <a:sym typeface="+mn-ea"/>
                  </a:rPr>
                  <a:t>two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:r>
                  <a:rPr kumimoji="1" lang="en-US" altLang="zh-CN" sz="2000" dirty="0">
                    <a:sym typeface="+mn-ea"/>
                  </a:rPr>
                  <a:t>new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:r>
                  <a:rPr kumimoji="1" lang="en-US" altLang="zh-CN" sz="2000" dirty="0">
                    <a:sym typeface="+mn-ea"/>
                  </a:rPr>
                  <a:t>constraints:</a:t>
                </a:r>
                <a:endParaRPr kumimoji="1" lang="en-US" altLang="zh-CN" sz="2000" dirty="0"/>
              </a:p>
              <a:p>
                <a:pPr marL="0" indent="0" fontAlgn="auto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00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kumimoji="1" lang="en-US" altLang="zh-CN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kumimoji="1" lang="en-US" altLang="zh-CN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kumimoji="1"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==</m:t>
                      </m:r>
                      <m:r>
                        <a:rPr kumimoji="1"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en-US" altLang="zh-CN" sz="2000" b="0" dirty="0">
                  <a:solidFill>
                    <a:srgbClr val="0432FF"/>
                  </a:solidFill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00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00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kumimoji="1" lang="en-US" altLang="zh-CN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zh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kumimoji="1" lang="en-US" altLang="zh-CN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kumimoji="1" lang="en-US" altLang="zh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kumimoji="1" lang="en-US" altLang="zh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kumimoji="1" lang="en-US" altLang="zh-CN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kumimoji="1"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==</m:t>
                      </m:r>
                      <m:r>
                        <a:rPr kumimoji="1"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kumimoji="1"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kumimoji="1"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150" y="4361180"/>
                <a:ext cx="7506970" cy="1938020"/>
              </a:xfrm>
              <a:prstGeom prst="rect">
                <a:avLst/>
              </a:prstGeom>
              <a:blipFill>
                <a:blip r:embed="rId3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zh-CN" altLang="en-US" sz="4400" dirty="0"/>
              <a:t>数组理论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94130" y="1298575"/>
            <a:ext cx="424497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kumimoji="1" lang="en-US" altLang="zh-CN" sz="2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Array</a:t>
            </a:r>
            <a:r>
              <a:rPr kumimoji="1" lang="zh-CN" altLang="en-US" sz="2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kumimoji="1" lang="en-US" altLang="zh-CN" sz="2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reduction</a:t>
            </a:r>
            <a:r>
              <a:rPr kumimoji="1" lang="zh-CN" altLang="en-US" sz="2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kumimoji="1" lang="en-US" altLang="zh-CN" sz="2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algorithm</a:t>
            </a:r>
            <a:endParaRPr lang="zh-CN" altLang="en-US" sz="28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2252980" y="1942465"/>
                <a:ext cx="7685405" cy="415417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en-US" altLang="zh-CN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//</a:t>
                </a:r>
                <a:r>
                  <a:rPr kumimoji="1" lang="zh-CN" altLang="en-US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Given</a:t>
                </a:r>
                <a:r>
                  <a:rPr kumimoji="1" lang="zh-CN" altLang="en-US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a</a:t>
                </a:r>
                <a:r>
                  <a:rPr kumimoji="1" lang="zh-CN" altLang="en-US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proposition</a:t>
                </a:r>
                <a:r>
                  <a:rPr kumimoji="1" lang="zh-CN" altLang="en-US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in</a:t>
                </a:r>
                <a:r>
                  <a:rPr kumimoji="1" lang="zh-CN" altLang="en-US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array</a:t>
                </a:r>
                <a:r>
                  <a:rPr kumimoji="1" lang="zh-CN" altLang="en-US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property</a:t>
                </a:r>
                <a:r>
                  <a:rPr kumimoji="1" lang="zh-CN" altLang="en-US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form,</a:t>
                </a:r>
                <a:r>
                  <a:rPr kumimoji="1" lang="zh-CN" altLang="en-US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endParaRPr kumimoji="1" lang="en-US" altLang="zh-CN" sz="2000" b="1" dirty="0">
                  <a:latin typeface="Courier New" panose="02070609020205090404" pitchFamily="49" charset="0"/>
                  <a:cs typeface="Courier New" panose="02070609020205090404" pitchFamily="49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en-US" altLang="zh-CN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//</a:t>
                </a:r>
                <a:r>
                  <a:rPr kumimoji="1" lang="zh-CN" altLang="en-US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convert</a:t>
                </a:r>
                <a:r>
                  <a:rPr kumimoji="1" lang="zh-CN" altLang="en-US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it</a:t>
                </a:r>
                <a:r>
                  <a:rPr kumimoji="1" lang="zh-CN" altLang="en-US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into</a:t>
                </a:r>
                <a:r>
                  <a:rPr kumimoji="1" lang="zh-CN" altLang="en-US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an equivalent</a:t>
                </a:r>
                <a:r>
                  <a:rPr kumimoji="1" lang="zh-CN" altLang="en-US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EUF formulae.</a:t>
                </a:r>
                <a:r>
                  <a:rPr kumimoji="1" lang="zh-CN" altLang="en-US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endParaRPr kumimoji="1" lang="en-US" altLang="zh-CN" sz="2000" b="1" dirty="0">
                  <a:latin typeface="Courier New" panose="02070609020205090404" pitchFamily="49" charset="0"/>
                  <a:cs typeface="Courier New" panose="02070609020205090404" pitchFamily="49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en-US" altLang="zh-CN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//</a:t>
                </a:r>
                <a:r>
                  <a:rPr kumimoji="1" lang="zh-CN" altLang="en-US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Input:</a:t>
                </a:r>
                <a:r>
                  <a:rPr kumimoji="1" lang="zh-CN" altLang="en-US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any</a:t>
                </a:r>
                <a:r>
                  <a:rPr kumimoji="1" lang="zh-CN" altLang="en-US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proposition</a:t>
                </a:r>
                <a:r>
                  <a:rPr kumimoji="1" lang="zh-CN" altLang="en-US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P</a:t>
                </a:r>
                <a:endParaRPr kumimoji="1" lang="en-US" altLang="zh-CN" sz="2000" b="1" dirty="0">
                  <a:latin typeface="Courier New" panose="02070609020205090404" pitchFamily="49" charset="0"/>
                  <a:cs typeface="Courier New" panose="02070609020205090404" pitchFamily="49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en-US" altLang="zh-CN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//</a:t>
                </a:r>
                <a:r>
                  <a:rPr kumimoji="1" lang="zh-CN" altLang="en-US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Output:</a:t>
                </a:r>
                <a:r>
                  <a:rPr kumimoji="1" lang="zh-CN" altLang="en-US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an</a:t>
                </a:r>
                <a:r>
                  <a:rPr kumimoji="1" lang="zh-CN" altLang="en-US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EUF</a:t>
                </a:r>
                <a:r>
                  <a:rPr kumimoji="1" lang="zh-CN" altLang="en-US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proposition</a:t>
                </a:r>
                <a:endParaRPr kumimoji="1" lang="en-US" altLang="zh-CN" sz="2000" b="1" dirty="0">
                  <a:latin typeface="Courier New" panose="02070609020205090404" pitchFamily="49" charset="0"/>
                  <a:cs typeface="Courier New" panose="02070609020205090404" pitchFamily="49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EUF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 err="1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arrayReduction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(P){</a:t>
                </a:r>
                <a:endParaRPr kumimoji="1" lang="en-US" altLang="zh-CN" sz="2000" b="1" dirty="0">
                  <a:solidFill>
                    <a:srgbClr val="0432FF"/>
                  </a:solidFill>
                  <a:latin typeface="Courier New" panose="02070609020205090404" pitchFamily="49" charset="0"/>
                  <a:cs typeface="Courier New" panose="02070609020205090404" pitchFamily="49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P1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=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eliminate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all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array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write: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store(A,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i,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x);</a:t>
                </a:r>
                <a:endParaRPr kumimoji="1" lang="en-US" altLang="zh-CN" sz="2000" b="1" dirty="0">
                  <a:solidFill>
                    <a:srgbClr val="0432FF"/>
                  </a:solidFill>
                  <a:latin typeface="Courier New" panose="02070609020205090404" pitchFamily="49" charset="0"/>
                  <a:cs typeface="Courier New" panose="02070609020205090404" pitchFamily="49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P2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=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replace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sz="2000" b="1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cs typeface="Courier New" panose="02070609020205090404" pitchFamily="49" charset="0"/>
                      </a:rPr>
                      <m:t>∃</m:t>
                    </m:r>
                  </m:oMath>
                </a14:m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x.P1(x)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with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P1(y);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//</a:t>
                </a:r>
                <a:r>
                  <a:rPr kumimoji="1" lang="zh-CN" altLang="en-US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y</a:t>
                </a:r>
                <a:r>
                  <a:rPr kumimoji="1" lang="zh-CN" altLang="en-US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is</a:t>
                </a:r>
                <a:r>
                  <a:rPr kumimoji="1" lang="zh-CN" altLang="en-US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fresh</a:t>
                </a:r>
                <a:endParaRPr kumimoji="1" lang="en-US" altLang="zh-CN" sz="2000" b="1" dirty="0">
                  <a:latin typeface="Courier New" panose="02070609020205090404" pitchFamily="49" charset="0"/>
                  <a:cs typeface="Courier New" panose="02070609020205090404" pitchFamily="49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P3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=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replace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∀x.P2(x)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with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P2(i)/\.../\P2(k);</a:t>
                </a:r>
                <a:endParaRPr kumimoji="1" lang="en-US" altLang="zh-CN" sz="2000" b="1" dirty="0">
                  <a:solidFill>
                    <a:srgbClr val="0432FF"/>
                  </a:solidFill>
                  <a:latin typeface="Courier New" panose="02070609020205090404" pitchFamily="49" charset="0"/>
                  <a:cs typeface="Courier New" panose="02070609020205090404" pitchFamily="49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P4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=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eliminate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array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read in P3: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A[i];</a:t>
                </a:r>
                <a:endParaRPr kumimoji="1" lang="en-US" altLang="zh-CN" sz="2000" b="1" dirty="0">
                  <a:solidFill>
                    <a:srgbClr val="0432FF"/>
                  </a:solidFill>
                  <a:latin typeface="Courier New" panose="02070609020205090404" pitchFamily="49" charset="0"/>
                  <a:cs typeface="Courier New" panose="02070609020205090404" pitchFamily="49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return</a:t>
                </a:r>
                <a:r>
                  <a:rPr kumimoji="1" lang="zh-CN" altLang="en-US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P4;</a:t>
                </a:r>
                <a:endParaRPr kumimoji="1" lang="en-US" altLang="zh-CN" sz="2000" b="1" dirty="0">
                  <a:solidFill>
                    <a:srgbClr val="0432FF"/>
                  </a:solidFill>
                  <a:latin typeface="Courier New" panose="02070609020205090404" pitchFamily="49" charset="0"/>
                  <a:cs typeface="Courier New" panose="02070609020205090404" pitchFamily="49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}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980" y="1942465"/>
                <a:ext cx="7685405" cy="415417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zh-CN" altLang="en-US" sz="4400" dirty="0"/>
              <a:t>数组理论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94130" y="1298575"/>
            <a:ext cx="152654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kumimoji="1" lang="en-US" sz="2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Example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83651" y="2339608"/>
            <a:ext cx="8604885" cy="11318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kumimoji="1" lang="en-US" altLang="zh-CN" sz="2400" dirty="0">
                <a:sym typeface="+mn-ea"/>
              </a:rPr>
              <a:t>This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formulae:</a:t>
            </a:r>
          </a:p>
          <a:p>
            <a:pPr marL="0" indent="0" fontAlgn="auto">
              <a:lnSpc>
                <a:spcPct val="150000"/>
              </a:lnSpc>
              <a:buNone/>
            </a:pPr>
            <a:endParaRPr kumimoji="1" lang="en-US" altLang="zh-CN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1F4912E-2003-F1D7-BB5C-AC2C3B2F6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651" y="2817580"/>
            <a:ext cx="10752381" cy="67619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7ADC2CB-435A-AB71-4403-7223BD8D2741}"/>
              </a:ext>
            </a:extLst>
          </p:cNvPr>
          <p:cNvSpPr txBox="1"/>
          <p:nvPr/>
        </p:nvSpPr>
        <p:spPr>
          <a:xfrm>
            <a:off x="983651" y="3797862"/>
            <a:ext cx="6097604" cy="1010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kumimoji="1" lang="en-US" altLang="zh-CN" sz="2400" dirty="0">
                <a:sym typeface="+mn-ea"/>
              </a:rPr>
              <a:t>To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prove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the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above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is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to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check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olidFill>
                  <a:srgbClr val="0432FF"/>
                </a:solidFill>
                <a:sym typeface="+mn-ea"/>
              </a:rPr>
              <a:t>UNSAT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of:</a:t>
            </a:r>
            <a:endParaRPr kumimoji="1" lang="en-US" altLang="zh-CN" sz="2400" dirty="0"/>
          </a:p>
          <a:p>
            <a:pPr marL="0" indent="0" fontAlgn="auto">
              <a:lnSpc>
                <a:spcPct val="150000"/>
              </a:lnSpc>
              <a:buNone/>
            </a:pPr>
            <a:endParaRPr lang="zh-CN" altLang="en-US" sz="18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69556B-028E-DD4F-7CE9-59A966A9C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047" y="4293394"/>
            <a:ext cx="10561905" cy="695238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zh-CN" altLang="en-US" sz="4400" dirty="0"/>
              <a:t>数组理论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94130" y="1298575"/>
            <a:ext cx="152654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kumimoji="1" lang="en-US" sz="2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Example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08D92A-E56A-E4D8-42DA-E712FCC3C340}"/>
              </a:ext>
            </a:extLst>
          </p:cNvPr>
          <p:cNvSpPr txBox="1"/>
          <p:nvPr/>
        </p:nvSpPr>
        <p:spPr>
          <a:xfrm>
            <a:off x="983651" y="2339608"/>
            <a:ext cx="8604885" cy="11318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kumimoji="1" lang="en-US" altLang="zh-CN" sz="2400" dirty="0">
                <a:sym typeface="+mn-ea"/>
              </a:rPr>
              <a:t>This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formulae:</a:t>
            </a:r>
          </a:p>
          <a:p>
            <a:pPr marL="0" indent="0" fontAlgn="auto">
              <a:lnSpc>
                <a:spcPct val="150000"/>
              </a:lnSpc>
              <a:buNone/>
            </a:pPr>
            <a:endParaRPr kumimoji="1" lang="en-US" altLang="zh-CN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8713F69-AFEB-B208-F5CA-C18D089BC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651" y="2817580"/>
            <a:ext cx="10752381" cy="67619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1CA367D-1B19-17B7-74A5-FBC868B2E4FA}"/>
              </a:ext>
            </a:extLst>
          </p:cNvPr>
          <p:cNvSpPr txBox="1"/>
          <p:nvPr/>
        </p:nvSpPr>
        <p:spPr>
          <a:xfrm>
            <a:off x="983651" y="3752573"/>
            <a:ext cx="6097604" cy="577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kumimoji="1" lang="en-US" altLang="zh-CN" sz="2400" dirty="0">
                <a:sym typeface="+mn-ea"/>
              </a:rPr>
              <a:t>Step #1: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eliminating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array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store</a:t>
            </a:r>
            <a:endParaRPr lang="zh-CN" altLang="en-US" sz="1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836C62-C6FE-FCE2-25FE-2C1940F98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855" y="4259280"/>
            <a:ext cx="8133333" cy="1142857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zh-CN" altLang="en-US" sz="4400" dirty="0"/>
              <a:t>数组理论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94130" y="1298575"/>
            <a:ext cx="152654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kumimoji="1" lang="en-US" sz="2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Example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08D92A-E56A-E4D8-42DA-E712FCC3C340}"/>
              </a:ext>
            </a:extLst>
          </p:cNvPr>
          <p:cNvSpPr txBox="1"/>
          <p:nvPr/>
        </p:nvSpPr>
        <p:spPr>
          <a:xfrm>
            <a:off x="983651" y="2339608"/>
            <a:ext cx="8604885" cy="11318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kumimoji="1" lang="en-US" altLang="zh-CN" sz="2400" dirty="0">
                <a:sym typeface="+mn-ea"/>
              </a:rPr>
              <a:t>This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formulae:</a:t>
            </a:r>
          </a:p>
          <a:p>
            <a:pPr marL="0" indent="0" fontAlgn="auto">
              <a:lnSpc>
                <a:spcPct val="150000"/>
              </a:lnSpc>
              <a:buNone/>
            </a:pPr>
            <a:endParaRPr kumimoji="1" lang="en-US" altLang="zh-CN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8713F69-AFEB-B208-F5CA-C18D089BC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651" y="2817580"/>
            <a:ext cx="10752381" cy="6761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1CA367D-1B19-17B7-74A5-FBC868B2E4FA}"/>
                  </a:ext>
                </a:extLst>
              </p:cNvPr>
              <p:cNvSpPr txBox="1"/>
              <p:nvPr/>
            </p:nvSpPr>
            <p:spPr>
              <a:xfrm>
                <a:off x="983650" y="3752573"/>
                <a:ext cx="6986067" cy="5804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fontAlgn="auto">
                  <a:lnSpc>
                    <a:spcPct val="150000"/>
                  </a:lnSpc>
                  <a:buNone/>
                </a:pPr>
                <a:r>
                  <a:rPr kumimoji="1" lang="en-US" altLang="zh-CN" sz="2400" dirty="0">
                    <a:sym typeface="+mn-ea"/>
                  </a:rPr>
                  <a:t>Step #2:</a:t>
                </a:r>
                <a:r>
                  <a:rPr kumimoji="1" lang="zh-CN" altLang="en-US" sz="24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zh-CN" alt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urier New" panose="02070609020205090404" pitchFamily="49" charset="0"/>
                      </a:rPr>
                      <m:t>∃</m:t>
                    </m:r>
                    <m:r>
                      <a:rPr kumimoji="1" lang="zh-CN" altLang="en-US" sz="2400" b="1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cs typeface="Courier New" panose="02070609020205090404" pitchFamily="49" charset="0"/>
                      </a:rPr>
                      <m:t> </m:t>
                    </m:r>
                  </m:oMath>
                </a14:m>
                <a:r>
                  <a:rPr kumimoji="1" lang="en-US" altLang="zh-CN" sz="2400" dirty="0">
                    <a:sym typeface="+mn-ea"/>
                  </a:rPr>
                  <a:t>eliminating</a:t>
                </a:r>
                <a:r>
                  <a:rPr kumimoji="1" lang="zh-CN" altLang="en-US" sz="2400" dirty="0">
                    <a:sym typeface="+mn-ea"/>
                  </a:rPr>
                  <a:t> </a:t>
                </a:r>
                <a:r>
                  <a:rPr kumimoji="1" lang="en-US" altLang="zh-CN" sz="2400" dirty="0">
                    <a:sym typeface="+mn-ea"/>
                  </a:rPr>
                  <a:t>(with a new variable z</a:t>
                </a:r>
                <a:r>
                  <a:rPr kumimoji="1" lang="zh-CN" altLang="en-US" sz="2400" dirty="0">
                    <a:sym typeface="+mn-ea"/>
                  </a:rPr>
                  <a:t>∈</a:t>
                </a:r>
                <a:r>
                  <a:rPr kumimoji="1" lang="en-US" altLang="zh-CN" sz="2400" dirty="0">
                    <a:sym typeface="+mn-ea"/>
                  </a:rPr>
                  <a:t>N)</a:t>
                </a:r>
                <a:endParaRPr lang="zh-CN" altLang="en-US" sz="18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1CA367D-1B19-17B7-74A5-FBC868B2E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650" y="3752573"/>
                <a:ext cx="6986067" cy="580415"/>
              </a:xfrm>
              <a:prstGeom prst="rect">
                <a:avLst/>
              </a:prstGeom>
              <a:blipFill>
                <a:blip r:embed="rId3"/>
                <a:stretch>
                  <a:fillRect l="-1309" b="-24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FE4D376C-F0AD-B7D0-4197-8B1F00E68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4330423"/>
            <a:ext cx="8085714" cy="1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865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zh-CN" altLang="en-US" sz="4400" dirty="0"/>
              <a:t>数组理论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94130" y="1298575"/>
            <a:ext cx="152654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kumimoji="1" lang="en-US" sz="2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Example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08D92A-E56A-E4D8-42DA-E712FCC3C340}"/>
              </a:ext>
            </a:extLst>
          </p:cNvPr>
          <p:cNvSpPr txBox="1"/>
          <p:nvPr/>
        </p:nvSpPr>
        <p:spPr>
          <a:xfrm>
            <a:off x="993277" y="1832194"/>
            <a:ext cx="8604885" cy="11318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kumimoji="1" lang="en-US" altLang="zh-CN" sz="2400" dirty="0">
                <a:sym typeface="+mn-ea"/>
              </a:rPr>
              <a:t>This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formulae:</a:t>
            </a:r>
          </a:p>
          <a:p>
            <a:pPr marL="0" indent="0" fontAlgn="auto">
              <a:lnSpc>
                <a:spcPct val="150000"/>
              </a:lnSpc>
              <a:buNone/>
            </a:pPr>
            <a:endParaRPr kumimoji="1" lang="en-US" altLang="zh-CN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8713F69-AFEB-B208-F5CA-C18D089BC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277" y="2310166"/>
            <a:ext cx="10752381" cy="67619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1CA367D-1B19-17B7-74A5-FBC868B2E4FA}"/>
              </a:ext>
            </a:extLst>
          </p:cNvPr>
          <p:cNvSpPr txBox="1"/>
          <p:nvPr/>
        </p:nvSpPr>
        <p:spPr>
          <a:xfrm>
            <a:off x="993276" y="3245159"/>
            <a:ext cx="6986067" cy="1131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Step #3: ∀ eliminating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</a:t>
            </a:r>
            <a:r>
              <a:rPr lang="en-US" altLang="zh-CN" sz="24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index: {i, z}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)</a:t>
            </a:r>
            <a:endParaRPr lang="zh-CN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27F9255-59D1-4054-011E-F5DA9FAD5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190" y="3815881"/>
            <a:ext cx="10247619" cy="117142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655B58D-AE60-06C6-1496-07BA81D9C7E0}"/>
              </a:ext>
            </a:extLst>
          </p:cNvPr>
          <p:cNvSpPr txBox="1"/>
          <p:nvPr/>
        </p:nvSpPr>
        <p:spPr>
          <a:xfrm>
            <a:off x="993276" y="4947729"/>
            <a:ext cx="6986067" cy="577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Simplify to: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39AE339-D2C7-4037-CF1F-EA5AFF232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2189" y="5254930"/>
            <a:ext cx="6047619" cy="11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998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zh-CN" altLang="en-US" sz="4400" dirty="0"/>
              <a:t>数组理论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94130" y="1298575"/>
            <a:ext cx="152654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kumimoji="1" lang="en-US" sz="2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Example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08D92A-E56A-E4D8-42DA-E712FCC3C340}"/>
              </a:ext>
            </a:extLst>
          </p:cNvPr>
          <p:cNvSpPr txBox="1"/>
          <p:nvPr/>
        </p:nvSpPr>
        <p:spPr>
          <a:xfrm>
            <a:off x="993277" y="1832194"/>
            <a:ext cx="8604885" cy="11318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kumimoji="1" lang="en-US" altLang="zh-CN" sz="2400" dirty="0">
                <a:sym typeface="+mn-ea"/>
              </a:rPr>
              <a:t>This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formulae:</a:t>
            </a:r>
          </a:p>
          <a:p>
            <a:pPr marL="0" indent="0" fontAlgn="auto">
              <a:lnSpc>
                <a:spcPct val="150000"/>
              </a:lnSpc>
              <a:buNone/>
            </a:pPr>
            <a:endParaRPr kumimoji="1" lang="en-US" altLang="zh-CN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8713F69-AFEB-B208-F5CA-C18D089BC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277" y="2310166"/>
            <a:ext cx="10752381" cy="67619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1CA367D-1B19-17B7-74A5-FBC868B2E4FA}"/>
              </a:ext>
            </a:extLst>
          </p:cNvPr>
          <p:cNvSpPr txBox="1"/>
          <p:nvPr/>
        </p:nvSpPr>
        <p:spPr>
          <a:xfrm>
            <a:off x="993276" y="3245159"/>
            <a:ext cx="6986067" cy="577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kumimoji="1" lang="en-US" altLang="zh-CN" sz="2400" dirty="0">
                <a:sym typeface="+mn-ea"/>
              </a:rPr>
              <a:t>Step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#4: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array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read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elimination</a:t>
            </a:r>
            <a:endParaRPr kumimoji="1" lang="en-US" altLang="zh-CN" sz="2400" i="1" dirty="0">
              <a:latin typeface="Cambria Math" panose="020405030504060302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C96B79D-A39D-E2DE-55F5-355D54E63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276" y="3975922"/>
            <a:ext cx="10990476" cy="58095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C66EE83-1583-D20A-C9B3-19E2ACA481F9}"/>
              </a:ext>
            </a:extLst>
          </p:cNvPr>
          <p:cNvSpPr txBox="1"/>
          <p:nvPr/>
        </p:nvSpPr>
        <p:spPr>
          <a:xfrm>
            <a:off x="993276" y="4667900"/>
            <a:ext cx="108650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It’s easy to check the above formulae is </a:t>
            </a:r>
            <a:r>
              <a:rPr lang="en-US" altLang="zh-CN" sz="2200" b="0" i="0" dirty="0">
                <a:solidFill>
                  <a:srgbClr val="0432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UNSAT</a:t>
            </a:r>
            <a:r>
              <a:rPr lang="en-US" altLang="zh-CN" sz="2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thus the original proposition is valid.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355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 err="1"/>
              <a:t>数据结构理论</a:t>
            </a:r>
            <a:endParaRPr lang="en-US" altLang="en-US" sz="4400" dirty="0"/>
          </a:p>
        </p:txBody>
      </p:sp>
      <p:sp>
        <p:nvSpPr>
          <p:cNvPr id="6" name="文本框 5"/>
          <p:cNvSpPr txBox="1"/>
          <p:nvPr/>
        </p:nvSpPr>
        <p:spPr>
          <a:xfrm>
            <a:off x="4125595" y="2414270"/>
            <a:ext cx="5903595" cy="1947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xmlns="" val="-79" checksum="3893684283"/>
                  <wpsdc:marlchars xmlns:wpsdc="http://www.wps.cn/officeDocument/2017/drawingmlCustomData" xmlns="" val="79" checksum="883885931"/>
                </a:ext>
              </a:extLst>
            </a:pPr>
            <a:r>
              <a:rPr lang="en-US" altLang="zh-CN" sz="2800" dirty="0"/>
              <a:t> </a:t>
            </a:r>
            <a:r>
              <a:rPr lang="zh-CN" altLang="en-US" sz="2800" dirty="0"/>
              <a:t>比特向量</a:t>
            </a:r>
            <a:endParaRPr lang="en-US" altLang="zh-CN" sz="2800" dirty="0"/>
          </a:p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xmlns="" val="-79" checksum="3893684283"/>
                  <wpsdc:marlchars xmlns:wpsdc="http://www.wps.cn/officeDocument/2017/drawingmlCustomData" xmlns="" val="79" checksum="883885931"/>
                </a:ext>
              </a:extLst>
            </a:pPr>
            <a:r>
              <a:rPr lang="zh-CN" altLang="en-US" sz="2800" dirty="0"/>
              <a:t> 数组</a:t>
            </a:r>
          </a:p>
          <a:p>
            <a:pPr marL="180340" indent="-280670" fontAlgn="auto">
              <a:lnSpc>
                <a:spcPct val="150000"/>
              </a:lnSpc>
              <a:buFont typeface="Wingdings" panose="05000000000000000000" charset="0"/>
              <a:buChar char=""/>
              <a:extLst>
                <a:ext uri="{35155182-B16C-46BC-9424-99874614C6A1}">
                  <wpsdc:indentchars xmlns:wpsdc="http://www.wps.cn/officeDocument/2017/drawingmlCustomData" xmlns="" val="-79" checksum="3893684283"/>
                  <wpsdc:marlchars xmlns:wpsdc="http://www.wps.cn/officeDocument/2017/drawingmlCustomData" xmlns="" val="79" checksum="883885931"/>
                </a:ext>
              </a:extLst>
            </a:pPr>
            <a:r>
              <a:rPr lang="zh-CN" altLang="en-US" sz="2800" dirty="0"/>
              <a:t> </a:t>
            </a:r>
            <a:r>
              <a:rPr lang="zh-CN" altLang="en-US" sz="2800" dirty="0">
                <a:solidFill>
                  <a:srgbClr val="FF0000"/>
                </a:solidFill>
              </a:rPr>
              <a:t>指针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回顾：课程</a:t>
            </a:r>
            <a:r>
              <a:rPr lang="zh-CN" altLang="en-US" sz="4400" dirty="0"/>
              <a:t>大纲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-1558456" y="12642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17575" y="1400810"/>
            <a:ext cx="10078720" cy="4187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C00000"/>
                </a:solidFill>
              </a:rPr>
              <a:t>知识基础（集合、关系与映射、上下文无关文法、基于结构的归纳法）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C00000"/>
                </a:solidFill>
              </a:rPr>
              <a:t>命题逻辑（语法、自然演绎系统、构造逻辑、语义系统、可靠性与完备性、可判断性）</a:t>
            </a:r>
            <a:endParaRPr lang="zh-CN" altLang="en-US" sz="2000" dirty="0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C00000"/>
                </a:solidFill>
              </a:rPr>
              <a:t>布尔可满足性（合取范式、解析与传播、DPLL算法）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谓词逻辑（</a:t>
            </a:r>
            <a:r>
              <a:rPr lang="zh-CN" altLang="en-US" sz="2000" dirty="0">
                <a:sym typeface="+mn-ea"/>
              </a:rPr>
              <a:t>语法、自然演绎系统、构造逻辑、语义系统、可靠性与完备性、可判断性</a:t>
            </a:r>
            <a:r>
              <a:rPr lang="zh-CN" altLang="en-US" sz="2000" dirty="0"/>
              <a:t>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等式与未解释函数理论（可满足性模理论、等式理论、并查集与等价类、未解释函数）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线性算术（语法、Fourier-Motzkin消元法、单纯形法、分支定界法）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数据结构理论（比特向量、数组、指针、字符串）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理论组合（Nelson-Oppen、理论凸性、</a:t>
            </a:r>
            <a:r>
              <a:rPr lang="en-US" altLang="zh-CN" sz="2000" dirty="0"/>
              <a:t>DPLL(T)</a:t>
            </a:r>
            <a:r>
              <a:rPr lang="zh-CN" altLang="en-US" sz="2000" dirty="0"/>
              <a:t>算法）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sz="2000" dirty="0"/>
              <a:t>符号执行（机器抽象模型、操作语义、简单命令式语言、路径条件、混合执行等）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指针理论</a:t>
            </a:r>
            <a:r>
              <a:rPr lang="zh-CN" altLang="en-US" sz="4400" dirty="0"/>
              <a:t>：</a:t>
            </a:r>
            <a:r>
              <a:rPr lang="en-US" altLang="en-US" sz="4400" dirty="0"/>
              <a:t>内存模型</a:t>
            </a:r>
          </a:p>
        </p:txBody>
      </p:sp>
      <p:sp>
        <p:nvSpPr>
          <p:cNvPr id="3" name="椭圆 2"/>
          <p:cNvSpPr/>
          <p:nvPr/>
        </p:nvSpPr>
        <p:spPr>
          <a:xfrm>
            <a:off x="4499695" y="4136423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4499695" y="4746023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4499695" y="5355623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</a:t>
            </a:r>
            <a:endParaRPr kumimoji="1"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4499695" y="5965223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q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023695" y="4136423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023695" y="4517423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88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6023695" y="4898423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99</a:t>
            </a:r>
            <a:endParaRPr kumimoji="1"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023695" y="5279423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103</a:t>
            </a:r>
          </a:p>
        </p:txBody>
      </p:sp>
      <p:sp>
        <p:nvSpPr>
          <p:cNvPr id="11" name="矩形 10"/>
          <p:cNvSpPr/>
          <p:nvPr/>
        </p:nvSpPr>
        <p:spPr>
          <a:xfrm>
            <a:off x="6023695" y="5660423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023695" y="6041423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102</a:t>
            </a:r>
          </a:p>
        </p:txBody>
      </p:sp>
      <p:cxnSp>
        <p:nvCxnSpPr>
          <p:cNvPr id="13" name="直线箭头连接符 12"/>
          <p:cNvCxnSpPr>
            <a:stCxn id="3" idx="6"/>
            <a:endCxn id="8" idx="1"/>
          </p:cNvCxnSpPr>
          <p:nvPr/>
        </p:nvCxnSpPr>
        <p:spPr>
          <a:xfrm>
            <a:off x="4880695" y="4326923"/>
            <a:ext cx="1143000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>
            <a:endCxn id="9" idx="1"/>
          </p:cNvCxnSpPr>
          <p:nvPr/>
        </p:nvCxnSpPr>
        <p:spPr>
          <a:xfrm>
            <a:off x="4880695" y="4954780"/>
            <a:ext cx="1143000" cy="13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>
            <a:endCxn id="10" idx="1"/>
          </p:cNvCxnSpPr>
          <p:nvPr/>
        </p:nvCxnSpPr>
        <p:spPr>
          <a:xfrm flipV="1">
            <a:off x="4887264" y="5469923"/>
            <a:ext cx="1136431" cy="71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>
            <a:endCxn id="12" idx="1"/>
          </p:cNvCxnSpPr>
          <p:nvPr/>
        </p:nvCxnSpPr>
        <p:spPr>
          <a:xfrm>
            <a:off x="4875440" y="6152549"/>
            <a:ext cx="1148255" cy="7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568011" y="3782158"/>
            <a:ext cx="1345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S:</a:t>
            </a:r>
            <a:r>
              <a:rPr kumimoji="1" lang="zh-CN" altLang="en-US" dirty="0"/>
              <a:t> 符号表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585021" y="3782158"/>
            <a:ext cx="1088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H:</a:t>
            </a:r>
            <a:r>
              <a:rPr kumimoji="1" lang="zh-CN" altLang="en-US" dirty="0"/>
              <a:t> 内存</a:t>
            </a:r>
          </a:p>
        </p:txBody>
      </p:sp>
      <p:cxnSp>
        <p:nvCxnSpPr>
          <p:cNvPr id="19" name="曲线连接符 18"/>
          <p:cNvCxnSpPr>
            <a:stCxn id="10" idx="3"/>
            <a:endCxn id="9" idx="3"/>
          </p:cNvCxnSpPr>
          <p:nvPr/>
        </p:nvCxnSpPr>
        <p:spPr>
          <a:xfrm flipV="1">
            <a:off x="6785610" y="5088890"/>
            <a:ext cx="3175" cy="381000"/>
          </a:xfrm>
          <a:prstGeom prst="curvedConnector3">
            <a:avLst>
              <a:gd name="adj1" fmla="val 75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曲线连接符 19"/>
          <p:cNvCxnSpPr>
            <a:stCxn id="12" idx="3"/>
            <a:endCxn id="10" idx="3"/>
          </p:cNvCxnSpPr>
          <p:nvPr/>
        </p:nvCxnSpPr>
        <p:spPr>
          <a:xfrm flipV="1">
            <a:off x="6785610" y="5469890"/>
            <a:ext cx="3175" cy="762000"/>
          </a:xfrm>
          <a:prstGeom prst="curvedConnector3">
            <a:avLst>
              <a:gd name="adj1" fmla="val 75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492365" y="4046220"/>
            <a:ext cx="14909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</a:rPr>
              <a:t>x</a:t>
            </a:r>
            <a:r>
              <a:rPr kumimoji="1" lang="zh-CN" altLang="en-US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</a:rPr>
              <a:t> </a:t>
            </a:r>
            <a:r>
              <a:rPr kumimoji="1" lang="en-US" altLang="zh-CN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</a:rPr>
              <a:t>=</a:t>
            </a:r>
            <a:r>
              <a:rPr kumimoji="1" lang="zh-CN" altLang="en-US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</a:rPr>
              <a:t> </a:t>
            </a:r>
            <a:r>
              <a:rPr kumimoji="1" lang="en-US" altLang="zh-CN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</a:rPr>
              <a:t>88;</a:t>
            </a:r>
          </a:p>
          <a:p>
            <a:r>
              <a:rPr kumimoji="1" lang="en-US" altLang="zh-CN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</a:rPr>
              <a:t>y</a:t>
            </a:r>
            <a:r>
              <a:rPr kumimoji="1" lang="zh-CN" altLang="en-US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</a:rPr>
              <a:t> </a:t>
            </a:r>
            <a:r>
              <a:rPr kumimoji="1" lang="en-US" altLang="zh-CN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</a:rPr>
              <a:t>=</a:t>
            </a:r>
            <a:r>
              <a:rPr kumimoji="1" lang="zh-CN" altLang="en-US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</a:rPr>
              <a:t> </a:t>
            </a:r>
            <a:r>
              <a:rPr kumimoji="1" lang="en-US" altLang="zh-CN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</a:rPr>
              <a:t>99;</a:t>
            </a:r>
          </a:p>
          <a:p>
            <a:r>
              <a:rPr kumimoji="1" lang="en-US" altLang="zh-CN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</a:rPr>
              <a:t>p</a:t>
            </a:r>
            <a:r>
              <a:rPr kumimoji="1" lang="zh-CN" altLang="en-US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</a:rPr>
              <a:t> </a:t>
            </a:r>
            <a:r>
              <a:rPr kumimoji="1" lang="en-US" altLang="zh-CN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</a:rPr>
              <a:t>=</a:t>
            </a:r>
            <a:r>
              <a:rPr kumimoji="1" lang="zh-CN" altLang="en-US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</a:rPr>
              <a:t> </a:t>
            </a:r>
            <a:r>
              <a:rPr kumimoji="1" lang="en-US" altLang="zh-CN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</a:rPr>
              <a:t>&amp;y;</a:t>
            </a:r>
          </a:p>
          <a:p>
            <a:r>
              <a:rPr kumimoji="1" lang="en-US" altLang="zh-CN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</a:rPr>
              <a:t>q</a:t>
            </a:r>
            <a:r>
              <a:rPr kumimoji="1" lang="zh-CN" altLang="en-US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</a:rPr>
              <a:t> </a:t>
            </a:r>
            <a:r>
              <a:rPr kumimoji="1" lang="en-US" altLang="zh-CN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</a:rPr>
              <a:t>=</a:t>
            </a:r>
            <a:r>
              <a:rPr kumimoji="1" lang="zh-CN" altLang="en-US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</a:rPr>
              <a:t> </a:t>
            </a:r>
            <a:r>
              <a:rPr kumimoji="1" lang="en-US" altLang="zh-CN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</a:rPr>
              <a:t>&amp;p;</a:t>
            </a:r>
            <a:endParaRPr kumimoji="1" lang="zh-CN" altLang="en-US" sz="2000" b="1" dirty="0">
              <a:solidFill>
                <a:srgbClr val="0432FF"/>
              </a:solidFill>
              <a:latin typeface="Courier New" panose="02070609020205090404" pitchFamily="49" charset="0"/>
              <a:cs typeface="Courier New" panose="0207060902020509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2520341" y="1392588"/>
                <a:ext cx="6070907" cy="230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lnSpc>
                    <a:spcPct val="120000"/>
                  </a:lnSpc>
                </a:pPr>
                <a:r>
                  <a:rPr kumimoji="1" lang="zh-CN" altLang="en-US" sz="2400" dirty="0"/>
                  <a:t>假设有内存模型：</a:t>
                </a:r>
                <a:endParaRPr kumimoji="1" lang="en-US" altLang="zh-CN" sz="2400" dirty="0"/>
              </a:p>
              <a:p>
                <a:pPr fontAlgn="auto">
                  <a:lnSpc>
                    <a:spcPct val="120000"/>
                  </a:lnSpc>
                </a:pPr>
                <a:r>
                  <a:rPr kumimoji="1" lang="zh-CN" altLang="en-US" sz="2400" dirty="0"/>
                  <a:t>   </a:t>
                </a:r>
                <a:r>
                  <a:rPr kumimoji="1" lang="en-US" altLang="zh-CN" sz="2400" dirty="0"/>
                  <a:t>-</a:t>
                </a:r>
                <a:r>
                  <a:rPr kumimoji="1" lang="zh-CN" altLang="en-US" sz="2400" dirty="0"/>
                  <a:t> 内存中存储整型</a:t>
                </a:r>
                <a:endParaRPr kumimoji="1" lang="en-US" altLang="zh-CN" sz="2400" dirty="0"/>
              </a:p>
              <a:p>
                <a:pPr fontAlgn="auto">
                  <a:lnSpc>
                    <a:spcPct val="120000"/>
                  </a:lnSpc>
                </a:pPr>
                <a:r>
                  <a:rPr kumimoji="1" lang="zh-CN" altLang="en-US" sz="2400" dirty="0"/>
                  <a:t>   </a:t>
                </a:r>
                <a:r>
                  <a:rPr kumimoji="1" lang="en-US" altLang="zh-CN" sz="2400" dirty="0"/>
                  <a:t>-</a:t>
                </a:r>
                <a:r>
                  <a:rPr kumimoji="1" lang="zh-CN" altLang="en-US" sz="2400" dirty="0"/>
                  <a:t> 内存地址也用整型表示</a:t>
                </a:r>
                <a:endParaRPr kumimoji="1" lang="en-US" altLang="zh-CN" sz="2400" dirty="0"/>
              </a:p>
              <a:p>
                <a:pPr fontAlgn="auto">
                  <a:lnSpc>
                    <a:spcPct val="120000"/>
                  </a:lnSpc>
                </a:pPr>
                <a:r>
                  <a:rPr kumimoji="1" lang="zh-CN" altLang="en-US" sz="2400" dirty="0"/>
                  <a:t>   </a:t>
                </a:r>
                <a:r>
                  <a:rPr kumimoji="1" lang="en-US" altLang="zh-CN" sz="2400" dirty="0"/>
                  <a:t>-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>
                    <a:solidFill>
                      <a:schemeClr val="accent1"/>
                    </a:solidFill>
                  </a:rPr>
                  <a:t>S: x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zh-CN" sz="2400" dirty="0">
                    <a:solidFill>
                      <a:schemeClr val="accent1"/>
                    </a:solidFill>
                  </a:rPr>
                  <a:t>a</a:t>
                </a:r>
                <a:r>
                  <a:rPr kumimoji="1" lang="zh-CN" altLang="en-US" sz="2400" dirty="0"/>
                  <a:t>表示将变量 </a:t>
                </a:r>
                <a:r>
                  <a:rPr kumimoji="1" lang="en-US" altLang="zh-CN" sz="2400" dirty="0">
                    <a:solidFill>
                      <a:schemeClr val="accent1"/>
                    </a:solidFill>
                  </a:rPr>
                  <a:t>x</a:t>
                </a:r>
                <a:r>
                  <a:rPr kumimoji="1" lang="zh-CN" altLang="en-US" sz="2400" dirty="0"/>
                  <a:t> 映射到地址</a:t>
                </a:r>
                <a:r>
                  <a:rPr kumimoji="1" lang="en-US" altLang="zh-CN" sz="2400" dirty="0">
                    <a:solidFill>
                      <a:schemeClr val="accent1"/>
                    </a:solidFill>
                  </a:rPr>
                  <a:t>a</a:t>
                </a:r>
              </a:p>
              <a:p>
                <a:pPr fontAlgn="auto">
                  <a:lnSpc>
                    <a:spcPct val="120000"/>
                  </a:lnSpc>
                </a:pPr>
                <a:r>
                  <a:rPr kumimoji="1" lang="zh-CN" altLang="en-US" sz="2400" dirty="0"/>
                  <a:t>   </a:t>
                </a:r>
                <a:r>
                  <a:rPr kumimoji="1" lang="en-US" altLang="zh-CN" sz="2400" dirty="0"/>
                  <a:t>-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>
                    <a:solidFill>
                      <a:schemeClr val="accent1"/>
                    </a:solidFill>
                  </a:rPr>
                  <a:t>H:</a:t>
                </a:r>
                <a:r>
                  <a:rPr kumimoji="1" lang="zh-CN" alt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kumimoji="1" lang="en-US" altLang="zh-CN" sz="2400" dirty="0">
                    <a:solidFill>
                      <a:schemeClr val="accent1"/>
                    </a:solidFill>
                  </a:rPr>
                  <a:t>a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zh-CN" sz="2400" dirty="0">
                    <a:solidFill>
                      <a:schemeClr val="accent1"/>
                    </a:solidFill>
                  </a:rPr>
                  <a:t>v</a:t>
                </a:r>
                <a:r>
                  <a:rPr kumimoji="1" lang="zh-CN" altLang="en-US" sz="2400" dirty="0"/>
                  <a:t>表示将地址 </a:t>
                </a:r>
                <a:r>
                  <a:rPr kumimoji="1" lang="en-US" altLang="zh-CN" sz="2400" dirty="0">
                    <a:solidFill>
                      <a:schemeClr val="accent1"/>
                    </a:solidFill>
                  </a:rPr>
                  <a:t>a</a:t>
                </a:r>
                <a:r>
                  <a:rPr kumimoji="1" lang="zh-CN" altLang="en-US" sz="2400" dirty="0"/>
                  <a:t> 映射到值</a:t>
                </a:r>
                <a:r>
                  <a:rPr kumimoji="1" lang="en-US" altLang="zh-CN" sz="2400" dirty="0">
                    <a:solidFill>
                      <a:schemeClr val="accent1"/>
                    </a:solidFill>
                  </a:rPr>
                  <a:t>v</a:t>
                </a: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341" y="1392588"/>
                <a:ext cx="6070907" cy="2306320"/>
              </a:xfrm>
              <a:prstGeom prst="rect">
                <a:avLst/>
              </a:prstGeom>
              <a:blipFill rotWithShape="1">
                <a:blip r:embed="rId2"/>
                <a:stretch>
                  <a:fillRect t="-1" r="5" b="-3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23" name="文本框 22"/>
          <p:cNvSpPr txBox="1"/>
          <p:nvPr/>
        </p:nvSpPr>
        <p:spPr>
          <a:xfrm>
            <a:off x="5543550" y="4554855"/>
            <a:ext cx="48006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solidFill>
                  <a:srgbClr val="FF0000"/>
                </a:solidFill>
              </a:rPr>
              <a:t>104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5543550" y="4935220"/>
            <a:ext cx="48006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solidFill>
                  <a:srgbClr val="FF0000"/>
                </a:solidFill>
              </a:rPr>
              <a:t>103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551805" y="5298440"/>
            <a:ext cx="48006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solidFill>
                  <a:srgbClr val="FF0000"/>
                </a:solidFill>
              </a:rPr>
              <a:t>102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5543550" y="5693410"/>
            <a:ext cx="48006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solidFill>
                  <a:srgbClr val="FF0000"/>
                </a:solidFill>
              </a:rPr>
              <a:t>101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551805" y="6088380"/>
            <a:ext cx="48006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solidFill>
                  <a:srgbClr val="FF0000"/>
                </a:solidFill>
              </a:rPr>
              <a:t>100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指针理论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227" y="2572831"/>
            <a:ext cx="5753100" cy="20955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266342" y="1765766"/>
            <a:ext cx="122936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Syntax</a:t>
            </a:r>
            <a:endParaRPr kumimoji="1" lang="zh-CN" altLang="en-US" sz="28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指针理论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91922" y="1480651"/>
            <a:ext cx="17233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Semantics</a:t>
            </a:r>
            <a:endParaRPr kumimoji="1" lang="zh-CN" altLang="en-US" sz="28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346835" y="2250440"/>
                <a:ext cx="2915285" cy="332295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indent="0" fontAlgn="auto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/\</m:t>
                        </m:r>
                        <m:r>
                          <m:rPr>
                            <m:sty m:val="p"/>
                          </m:r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</m:d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zh-CN" altLang="en-US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/\</m:t>
                    </m:r>
                  </m:oMath>
                </a14:m>
                <a:r>
                  <a:rPr kumimoji="1" lang="zh-CN" altLang="en-US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Q</m:t>
                        </m:r>
                      </m:e>
                    </m:d>
                  </m:oMath>
                </a14:m>
                <a:endParaRPr kumimoji="1" lang="en-US" altLang="zh-CN" sz="2000" dirty="0"/>
              </a:p>
              <a:p>
                <a:pPr marL="0" indent="0" fontAlgn="auto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sym typeface="+mn-ea"/>
                  </a:rPr>
                  <a:t>    = ~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endParaRPr kumimoji="1" lang="en-US" altLang="zh-CN" sz="2000" dirty="0"/>
              </a:p>
              <a:p>
                <a:pPr marL="0" indent="0" fontAlgn="auto">
                  <a:lnSpc>
                    <a:spcPct val="150000"/>
                  </a:lnSpc>
                  <a:buNone/>
                </a:pPr>
                <a:endParaRPr kumimoji="1" lang="en-US" altLang="zh-CN" sz="2000" dirty="0"/>
              </a:p>
              <a:p>
                <a:pPr marL="0" indent="0" fontAlgn="auto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sym typeface="+mn-ea"/>
                  </a:rPr>
                  <a:t>    =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sym typeface="+mn-ea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kumimoji="1" lang="en-US" altLang="zh-CN" sz="2000" dirty="0"/>
              </a:p>
              <a:p>
                <a:pPr marL="0" indent="0" fontAlgn="auto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sym typeface="+mn-ea"/>
                  </a:rPr>
                  <a:t>    =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kumimoji="1" lang="en-US" altLang="zh-CN" sz="2000" b="0" i="0" smtClean="0"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kumimoji="1" lang="zh-CN" altLang="en-US" sz="2000" dirty="0"/>
              </a:p>
              <a:p>
                <a:pPr marL="0" indent="0" fontAlgn="auto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sym typeface="+mn-ea"/>
                  </a:rPr>
                  <a:t>    =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sym typeface="+mn-ea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kumimoji="1" lang="zh-CN" altLang="en-US" sz="2000" dirty="0"/>
              </a:p>
              <a:p>
                <a:pPr marL="0" indent="0" fontAlgn="auto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sym typeface="+mn-ea"/>
                  </a:rPr>
                  <a:t>    =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kumimoji="1" lang="en-US" altLang="zh-CN" sz="2000" b="0" i="0" smtClean="0"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zh-CN" altLang="en-US" sz="200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835" y="2250440"/>
                <a:ext cx="2915285" cy="3322955"/>
              </a:xfrm>
              <a:prstGeom prst="rect">
                <a:avLst/>
              </a:prstGeom>
              <a:blipFill rotWithShape="1">
                <a:blip r:embed="rId2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4662170" y="2712085"/>
                <a:ext cx="2723515" cy="2399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indent="0" fontAlgn="auto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sym typeface="+mn-ea"/>
                  </a:rPr>
                  <a:t>          =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kumimoji="1" lang="zh-CN" altLang="en-US" sz="2000" dirty="0"/>
              </a:p>
              <a:p>
                <a:pPr marL="0" indent="0" fontAlgn="auto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sym typeface="+mn-ea"/>
                  </a:rPr>
                  <a:t>          =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sz="2000" dirty="0"/>
              </a:p>
              <a:p>
                <a:pPr marL="0" indent="0" fontAlgn="auto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sym typeface="+mn-ea"/>
                  </a:rPr>
                  <a:t>    =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sym typeface="+mn-ea"/>
                  </a:rPr>
                  <a:t> +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kumimoji="1" lang="en-US" altLang="zh-CN" sz="2000" dirty="0"/>
              </a:p>
              <a:p>
                <a:pPr marL="0" indent="0" fontAlgn="auto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sym typeface="+mn-ea"/>
                  </a:rPr>
                  <a:t>    =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kumimoji="1" lang="en-US" altLang="zh-CN" sz="2000" b="0" i="0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kumimoji="1" lang="en-US" altLang="zh-CN" sz="2000" dirty="0"/>
              </a:p>
              <a:p>
                <a:pPr marL="0" indent="0" fontAlgn="auto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sym typeface="+mn-ea"/>
                  </a:rPr>
                  <a:t>        =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kumimoji="1" lang="en-US" altLang="zh-CN" sz="20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00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170" y="2712085"/>
                <a:ext cx="2723515" cy="2399665"/>
              </a:xfrm>
              <a:prstGeom prst="rect">
                <a:avLst/>
              </a:prstGeom>
              <a:blipFill rotWithShape="1">
                <a:blip r:embed="rId3"/>
                <a:stretch>
                  <a:fillRect b="-135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7785735" y="2480945"/>
                <a:ext cx="2695575" cy="286131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indent="0" fontAlgn="auto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sym typeface="+mn-ea"/>
                  </a:rPr>
                  <a:t>          =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sz="2000" dirty="0"/>
              </a:p>
              <a:p>
                <a:pPr marL="0" indent="0" fontAlgn="auto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sym typeface="+mn-ea"/>
                  </a:rPr>
                  <a:t>    =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sym typeface="+mn-ea"/>
                  </a:rPr>
                  <a:t> +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kumimoji="1" lang="en-US" altLang="zh-CN" sz="2000" dirty="0"/>
              </a:p>
              <a:p>
                <a:pPr marL="0" indent="0" fontAlgn="auto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&amp;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sym typeface="+mn-ea"/>
                  </a:rPr>
                  <a:t>        =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2000" dirty="0"/>
              </a:p>
              <a:p>
                <a:pPr marL="0" indent="0" fontAlgn="auto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&amp;∗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sym typeface="+mn-ea"/>
                  </a:rPr>
                  <a:t>     =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kumimoji="1" lang="en-US" altLang="zh-CN" sz="2000" dirty="0"/>
              </a:p>
              <a:p>
                <a:pPr marL="0" indent="0" fontAlgn="auto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sym typeface="+mn-ea"/>
                  </a:rPr>
                  <a:t>        =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2000" dirty="0"/>
              </a:p>
              <a:p>
                <a:pPr marL="0" indent="0" fontAlgn="auto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𝑁𝑈𝐿𝐿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sym typeface="+mn-ea"/>
                  </a:rPr>
                  <a:t>    =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zh-CN" altLang="en-US" sz="200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5735" y="2480945"/>
                <a:ext cx="2695575" cy="2861310"/>
              </a:xfrm>
              <a:prstGeom prst="rect">
                <a:avLst/>
              </a:prstGeom>
              <a:blipFill rotWithShape="1">
                <a:blip r:embed="rId4"/>
                <a:stretch>
                  <a:fillRect b="-139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zh-CN" altLang="en-US" sz="4400" dirty="0"/>
              <a:t>指针理论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265805" y="3168015"/>
            <a:ext cx="566102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kumimoji="1" lang="en-US" altLang="zh-CN" sz="2800" b="1" i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Semantics-based decision procedure</a:t>
            </a:r>
            <a:endParaRPr lang="zh-CN" altLang="en-US" sz="2800" b="1" i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zh-CN" altLang="en-US" sz="4400" dirty="0"/>
              <a:t>指针理论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68095" y="1261745"/>
            <a:ext cx="310324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Decision procedure</a:t>
            </a:r>
            <a:endParaRPr lang="zh-CN" altLang="en-US" sz="2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62020" y="1897380"/>
            <a:ext cx="4552950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None/>
            </a:pPr>
            <a:r>
              <a:rPr kumimoji="1" lang="en-US" altLang="zh-CN" sz="2000" b="1" dirty="0"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// Input: the proposition</a:t>
            </a:r>
            <a:r>
              <a:rPr kumimoji="1" lang="zh-CN" altLang="en-US" sz="2000" b="1" dirty="0"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 </a:t>
            </a:r>
            <a:r>
              <a:rPr kumimoji="1" lang="en-US" altLang="zh-CN" sz="2000" b="1" dirty="0"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P</a:t>
            </a:r>
            <a:endParaRPr kumimoji="1" lang="en-US" altLang="zh-CN" sz="2000" b="1" dirty="0">
              <a:latin typeface="Courier New" panose="02070609020205090404" pitchFamily="49" charset="0"/>
              <a:cs typeface="Courier New" panose="02070609020205090404" pitchFamily="49" charset="0"/>
            </a:endParaRPr>
          </a:p>
          <a:p>
            <a:pPr marL="0" indent="0">
              <a:buNone/>
            </a:pPr>
            <a:r>
              <a:rPr kumimoji="1" lang="en-US" altLang="zh-CN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sat(P){</a:t>
            </a:r>
            <a:endParaRPr kumimoji="1" lang="en-US" altLang="zh-CN" sz="2000" b="1" dirty="0">
              <a:solidFill>
                <a:srgbClr val="0432FF"/>
              </a:solidFill>
              <a:latin typeface="Courier New" panose="02070609020205090404" pitchFamily="49" charset="0"/>
              <a:cs typeface="Courier New" panose="02070609020205090404" pitchFamily="49" charset="0"/>
            </a:endParaRPr>
          </a:p>
          <a:p>
            <a:pPr marL="0" indent="0">
              <a:buNone/>
            </a:pPr>
            <a:r>
              <a:rPr kumimoji="1" lang="en-US" altLang="zh-CN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  P’ = ⟦P⟧;</a:t>
            </a:r>
            <a:endParaRPr kumimoji="1" lang="en-US" altLang="zh-CN" sz="2000" b="1" dirty="0">
              <a:solidFill>
                <a:srgbClr val="0432FF"/>
              </a:solidFill>
              <a:latin typeface="Courier New" panose="02070609020205090404" pitchFamily="49" charset="0"/>
              <a:cs typeface="Courier New" panose="02070609020205090404" pitchFamily="49" charset="0"/>
            </a:endParaRPr>
          </a:p>
          <a:p>
            <a:pPr marL="0" indent="0">
              <a:buNone/>
            </a:pPr>
            <a:r>
              <a:rPr kumimoji="1" lang="en-US" altLang="zh-CN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  return sat(P’);</a:t>
            </a:r>
            <a:endParaRPr kumimoji="1" lang="en-US" altLang="zh-CN" sz="2000" b="1" dirty="0">
              <a:solidFill>
                <a:srgbClr val="0432FF"/>
              </a:solidFill>
              <a:latin typeface="Courier New" panose="02070609020205090404" pitchFamily="49" charset="0"/>
              <a:cs typeface="Courier New" panose="02070609020205090404" pitchFamily="49" charset="0"/>
            </a:endParaRPr>
          </a:p>
          <a:p>
            <a:pPr marL="0" indent="0">
              <a:buNone/>
            </a:pPr>
            <a:r>
              <a:rPr kumimoji="1" lang="en-US" altLang="zh-CN" sz="2000" b="1" dirty="0">
                <a:solidFill>
                  <a:srgbClr val="0432FF"/>
                </a:solidFill>
                <a:latin typeface="Courier New" panose="02070609020205090404" pitchFamily="49" charset="0"/>
                <a:cs typeface="Courier New" panose="02070609020205090404" pitchFamily="49" charset="0"/>
                <a:sym typeface="+mn-ea"/>
              </a:rPr>
              <a:t>}</a:t>
            </a:r>
            <a:endParaRPr lang="zh-CN" alt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1268095" y="3676650"/>
            <a:ext cx="152654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Example</a:t>
            </a:r>
            <a:endParaRPr lang="zh-CN" altLang="en-US" sz="2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707890" y="4198620"/>
                <a:ext cx="2777490" cy="4603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en-US" altLang="zh-CN" sz="2000" dirty="0">
                    <a:solidFill>
                      <a:srgbClr val="0432FF"/>
                    </a:solidFill>
                    <a:sym typeface="+mn-ea"/>
                  </a:rPr>
                  <a:t>p=&amp;a</a:t>
                </a:r>
                <a:r>
                  <a:rPr kumimoji="1" lang="en-US" altLang="zh-CN" sz="2000" dirty="0">
                    <a:solidFill>
                      <a:srgbClr val="0432FF"/>
                    </a:solidFill>
                    <a:ea typeface="Cambria Math" panose="02040503050406030204" pitchFamily="18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 </m:t>
                    </m:r>
                  </m:oMath>
                </a14:m>
                <a:r>
                  <a:rPr kumimoji="1" lang="en-US" altLang="zh-CN" sz="2000" dirty="0">
                    <a:solidFill>
                      <a:srgbClr val="0432FF"/>
                    </a:solidFill>
                    <a:sym typeface="+mn-ea"/>
                  </a:rPr>
                  <a:t>a=1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zh-CN" sz="2000" dirty="0">
                    <a:solidFill>
                      <a:srgbClr val="0432FF"/>
                    </a:solidFill>
                    <a:sym typeface="+mn-ea"/>
                  </a:rPr>
                  <a:t> *p=1</a:t>
                </a:r>
                <a:endParaRPr lang="zh-CN" altLang="en-US" sz="200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890" y="4198620"/>
                <a:ext cx="2777490" cy="460375"/>
              </a:xfrm>
              <a:prstGeom prst="rect">
                <a:avLst/>
              </a:prstGeom>
              <a:blipFill rotWithShape="1">
                <a:blip r:embed="rId2"/>
                <a:stretch>
                  <a:fillRect b="-30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指针理论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346835" y="2250440"/>
                <a:ext cx="2915285" cy="332295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indent="0" fontAlgn="auto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/\</m:t>
                        </m:r>
                        <m:r>
                          <m:rPr>
                            <m:sty m:val="p"/>
                          </m:r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</m:d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zh-CN" altLang="en-US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/\</m:t>
                    </m:r>
                  </m:oMath>
                </a14:m>
                <a:r>
                  <a:rPr kumimoji="1" lang="zh-CN" altLang="en-US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Q</m:t>
                        </m:r>
                      </m:e>
                    </m:d>
                  </m:oMath>
                </a14:m>
                <a:endParaRPr kumimoji="1" lang="en-US" altLang="zh-CN" sz="2000" dirty="0"/>
              </a:p>
              <a:p>
                <a:pPr marL="0" indent="0" fontAlgn="auto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sym typeface="+mn-ea"/>
                  </a:rPr>
                  <a:t>    = ~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endParaRPr kumimoji="1" lang="en-US" altLang="zh-CN" sz="2000" dirty="0"/>
              </a:p>
              <a:p>
                <a:pPr marL="0" indent="0" fontAlgn="auto">
                  <a:lnSpc>
                    <a:spcPct val="150000"/>
                  </a:lnSpc>
                  <a:buNone/>
                </a:pPr>
                <a:endParaRPr kumimoji="1" lang="en-US" altLang="zh-CN" sz="2000" dirty="0"/>
              </a:p>
              <a:p>
                <a:pPr marL="0" indent="0" fontAlgn="auto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sym typeface="+mn-ea"/>
                  </a:rPr>
                  <a:t>    =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sym typeface="+mn-ea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kumimoji="1" lang="en-US" altLang="zh-CN" sz="2000" dirty="0"/>
              </a:p>
              <a:p>
                <a:pPr marL="0" indent="0" fontAlgn="auto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sym typeface="+mn-ea"/>
                  </a:rPr>
                  <a:t>    =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kumimoji="1" lang="en-US" altLang="zh-CN" sz="2000" b="0" i="0" smtClean="0"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kumimoji="1" lang="zh-CN" altLang="en-US" sz="2000" dirty="0"/>
              </a:p>
              <a:p>
                <a:pPr marL="0" indent="0" fontAlgn="auto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sym typeface="+mn-ea"/>
                  </a:rPr>
                  <a:t>    =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sym typeface="+mn-ea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kumimoji="1" lang="zh-CN" altLang="en-US" sz="2000" dirty="0"/>
              </a:p>
              <a:p>
                <a:pPr marL="0" indent="0" fontAlgn="auto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sym typeface="+mn-ea"/>
                  </a:rPr>
                  <a:t>    =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kumimoji="1" lang="en-US" altLang="zh-CN" sz="2000" b="0" i="0" smtClean="0"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zh-CN" altLang="en-US" sz="200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835" y="2250440"/>
                <a:ext cx="2915285" cy="3322955"/>
              </a:xfrm>
              <a:prstGeom prst="rect">
                <a:avLst/>
              </a:prstGeom>
              <a:blipFill rotWithShape="1">
                <a:blip r:embed="rId2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4662170" y="2712085"/>
                <a:ext cx="2723515" cy="2399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indent="0" fontAlgn="auto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sym typeface="+mn-ea"/>
                  </a:rPr>
                  <a:t>          =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kumimoji="1" lang="zh-CN" altLang="en-US" sz="2000" dirty="0"/>
              </a:p>
              <a:p>
                <a:pPr marL="0" indent="0" fontAlgn="auto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sym typeface="+mn-ea"/>
                  </a:rPr>
                  <a:t>          =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sz="2000" dirty="0"/>
              </a:p>
              <a:p>
                <a:pPr marL="0" indent="0" fontAlgn="auto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sym typeface="+mn-ea"/>
                  </a:rPr>
                  <a:t>    =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sym typeface="+mn-ea"/>
                  </a:rPr>
                  <a:t> +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kumimoji="1" lang="en-US" altLang="zh-CN" sz="2000" dirty="0"/>
              </a:p>
              <a:p>
                <a:pPr marL="0" indent="0" fontAlgn="auto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sym typeface="+mn-ea"/>
                  </a:rPr>
                  <a:t>    =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kumimoji="1" lang="en-US" altLang="zh-CN" sz="2000" b="0" i="0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kumimoji="1" lang="en-US" altLang="zh-CN" sz="2000" dirty="0"/>
              </a:p>
              <a:p>
                <a:pPr marL="0" indent="0" fontAlgn="auto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sym typeface="+mn-ea"/>
                  </a:rPr>
                  <a:t>        =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kumimoji="1" lang="en-US" altLang="zh-CN" sz="20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00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170" y="2712085"/>
                <a:ext cx="2723515" cy="2399665"/>
              </a:xfrm>
              <a:prstGeom prst="rect">
                <a:avLst/>
              </a:prstGeom>
              <a:blipFill rotWithShape="1">
                <a:blip r:embed="rId3"/>
                <a:stretch>
                  <a:fillRect b="-135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7785735" y="2480945"/>
                <a:ext cx="2695575" cy="286131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indent="0" fontAlgn="auto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sym typeface="+mn-ea"/>
                  </a:rPr>
                  <a:t>          =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sz="2000" dirty="0"/>
              </a:p>
              <a:p>
                <a:pPr marL="0" indent="0" fontAlgn="auto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sym typeface="+mn-ea"/>
                  </a:rPr>
                  <a:t>    =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sym typeface="+mn-ea"/>
                  </a:rPr>
                  <a:t> +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kumimoji="1" lang="en-US" altLang="zh-CN" sz="2000" dirty="0"/>
              </a:p>
              <a:p>
                <a:pPr marL="0" indent="0" fontAlgn="auto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&amp;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sym typeface="+mn-ea"/>
                  </a:rPr>
                  <a:t>        =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2000" dirty="0"/>
              </a:p>
              <a:p>
                <a:pPr marL="0" indent="0" fontAlgn="auto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&amp;∗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sym typeface="+mn-ea"/>
                  </a:rPr>
                  <a:t>     =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kumimoji="1" lang="en-US" altLang="zh-CN" sz="2000" dirty="0"/>
              </a:p>
              <a:p>
                <a:pPr marL="0" indent="0" fontAlgn="auto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sym typeface="+mn-ea"/>
                  </a:rPr>
                  <a:t>        =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2000" dirty="0"/>
              </a:p>
              <a:p>
                <a:pPr marL="0" indent="0" fontAlgn="auto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𝑁𝑈𝐿𝐿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sym typeface="+mn-ea"/>
                  </a:rPr>
                  <a:t>    =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zh-CN" altLang="en-US" sz="200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5735" y="2480945"/>
                <a:ext cx="2695575" cy="2861310"/>
              </a:xfrm>
              <a:prstGeom prst="rect">
                <a:avLst/>
              </a:prstGeom>
              <a:blipFill rotWithShape="1">
                <a:blip r:embed="rId4"/>
                <a:stretch>
                  <a:fillRect b="-139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349750" y="1612265"/>
                <a:ext cx="2777490" cy="4603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en-US" altLang="zh-CN" sz="2000" dirty="0">
                    <a:solidFill>
                      <a:srgbClr val="0432FF"/>
                    </a:solidFill>
                    <a:sym typeface="+mn-ea"/>
                  </a:rPr>
                  <a:t>p=&amp;a</a:t>
                </a:r>
                <a:r>
                  <a:rPr kumimoji="1" lang="en-US" altLang="zh-CN" sz="2000" dirty="0">
                    <a:solidFill>
                      <a:srgbClr val="0432FF"/>
                    </a:solidFill>
                    <a:ea typeface="Cambria Math" panose="02040503050406030204" pitchFamily="18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 </m:t>
                    </m:r>
                  </m:oMath>
                </a14:m>
                <a:r>
                  <a:rPr kumimoji="1" lang="en-US" altLang="zh-CN" sz="2000" dirty="0">
                    <a:solidFill>
                      <a:srgbClr val="0432FF"/>
                    </a:solidFill>
                    <a:sym typeface="+mn-ea"/>
                  </a:rPr>
                  <a:t>a=1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zh-CN" sz="2000" dirty="0">
                    <a:solidFill>
                      <a:srgbClr val="0432FF"/>
                    </a:solidFill>
                    <a:sym typeface="+mn-ea"/>
                  </a:rPr>
                  <a:t> *p=1</a:t>
                </a:r>
                <a:endParaRPr lang="zh-CN" altLang="en-US" sz="200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750" y="1612265"/>
                <a:ext cx="2777490" cy="460375"/>
              </a:xfrm>
              <a:prstGeom prst="rect">
                <a:avLst/>
              </a:prstGeom>
              <a:blipFill rotWithShape="1">
                <a:blip r:embed="rId5"/>
                <a:stretch>
                  <a:fillRect b="-30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zh-CN" altLang="en-US" sz="4400" dirty="0"/>
              <a:t>指针理论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349750" y="4617085"/>
                <a:ext cx="2777490" cy="4603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en-US" altLang="zh-CN" sz="2000" dirty="0">
                    <a:solidFill>
                      <a:srgbClr val="0432FF"/>
                    </a:solidFill>
                    <a:sym typeface="+mn-ea"/>
                  </a:rPr>
                  <a:t>p=&amp;a</a:t>
                </a:r>
                <a:r>
                  <a:rPr kumimoji="1" lang="en-US" altLang="zh-CN" sz="2000" dirty="0">
                    <a:solidFill>
                      <a:srgbClr val="0432FF"/>
                    </a:solidFill>
                    <a:ea typeface="Cambria Math" panose="02040503050406030204" pitchFamily="18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 </m:t>
                    </m:r>
                  </m:oMath>
                </a14:m>
                <a:r>
                  <a:rPr kumimoji="1" lang="en-US" altLang="zh-CN" sz="2000" dirty="0">
                    <a:solidFill>
                      <a:srgbClr val="0432FF"/>
                    </a:solidFill>
                    <a:sym typeface="+mn-ea"/>
                  </a:rPr>
                  <a:t>a=1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zh-CN" sz="2000" dirty="0">
                    <a:solidFill>
                      <a:srgbClr val="0432FF"/>
                    </a:solidFill>
                    <a:sym typeface="+mn-ea"/>
                  </a:rPr>
                  <a:t> *p=1</a:t>
                </a:r>
                <a:endParaRPr lang="zh-CN" altLang="en-US" sz="200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750" y="4617085"/>
                <a:ext cx="2777490" cy="460375"/>
              </a:xfrm>
              <a:prstGeom prst="rect">
                <a:avLst/>
              </a:prstGeom>
              <a:blipFill rotWithShape="1">
                <a:blip r:embed="rId2"/>
                <a:stretch>
                  <a:fillRect b="-30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819525" y="5161280"/>
                <a:ext cx="5428647" cy="146469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indent="0" fontAlgn="auto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⟦"/>
                          <m:endChr m:val="⟧"/>
                          <m:ctrlPr>
                            <a:rPr kumimoji="1"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=&amp;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∧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=1→ ∗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kumimoji="1" lang="en-US" altLang="zh-CN" dirty="0"/>
              </a:p>
              <a:p>
                <a:pPr marL="0" indent="0" fontAlgn="auto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⟦"/>
                          <m:endChr m:val="⟧"/>
                          <m:ctrlPr>
                            <a:rPr kumimoji="1"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=&amp;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∧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⟦"/>
                          <m:endChr m:val="⟧"/>
                          <m:ctrlPr>
                            <a:rPr kumimoji="1"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kumimoji="1" lang="en-US" altLang="zh-CN" dirty="0"/>
              </a:p>
              <a:p>
                <a:pPr marL="0" indent="0" fontAlgn="auto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⟦"/>
                          <m:endChr m:val="⟧"/>
                          <m:ctrlPr>
                            <a:rPr kumimoji="1"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=&amp;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d>
                        <m:dPr>
                          <m:begChr m:val="⟦"/>
                          <m:endChr m:val="⟧"/>
                          <m:ctrlPr>
                            <a:rPr kumimoji="1"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⟦"/>
                          <m:endChr m:val="⟧"/>
                          <m:ctrlPr>
                            <a:rPr kumimoji="1"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kumimoji="1" lang="en-US" altLang="zh-CN" dirty="0"/>
              </a:p>
              <a:p>
                <a:pPr marL="0" indent="0" fontAlgn="auto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)∧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))=1→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9525" y="5161280"/>
                <a:ext cx="5428647" cy="1464696"/>
              </a:xfrm>
              <a:prstGeom prst="rect">
                <a:avLst/>
              </a:prstGeom>
              <a:blipFill>
                <a:blip r:embed="rId3"/>
                <a:stretch>
                  <a:fillRect b="-4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346835" y="1294130"/>
                <a:ext cx="2915285" cy="332295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indent="0" fontAlgn="auto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/\</m:t>
                        </m:r>
                        <m:r>
                          <m:rPr>
                            <m:sty m:val="p"/>
                          </m:r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</m:d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zh-CN" altLang="en-US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/\</m:t>
                    </m:r>
                  </m:oMath>
                </a14:m>
                <a:r>
                  <a:rPr kumimoji="1" lang="zh-CN" altLang="en-US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Q</m:t>
                        </m:r>
                      </m:e>
                    </m:d>
                  </m:oMath>
                </a14:m>
                <a:endParaRPr kumimoji="1" lang="en-US" altLang="zh-CN" sz="2000" dirty="0"/>
              </a:p>
              <a:p>
                <a:pPr marL="0" indent="0" fontAlgn="auto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sym typeface="+mn-ea"/>
                  </a:rPr>
                  <a:t>    = ~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endParaRPr kumimoji="1" lang="en-US" altLang="zh-CN" sz="2000" dirty="0"/>
              </a:p>
              <a:p>
                <a:pPr marL="0" indent="0" fontAlgn="auto">
                  <a:lnSpc>
                    <a:spcPct val="150000"/>
                  </a:lnSpc>
                  <a:buNone/>
                </a:pPr>
                <a:endParaRPr kumimoji="1" lang="en-US" altLang="zh-CN" sz="2000" dirty="0"/>
              </a:p>
              <a:p>
                <a:pPr marL="0" indent="0" fontAlgn="auto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sym typeface="+mn-ea"/>
                  </a:rPr>
                  <a:t>    =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sym typeface="+mn-ea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kumimoji="1" lang="en-US" altLang="zh-CN" sz="2000" dirty="0"/>
              </a:p>
              <a:p>
                <a:pPr marL="0" indent="0" fontAlgn="auto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sym typeface="+mn-ea"/>
                  </a:rPr>
                  <a:t>    =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kumimoji="1" lang="en-US" altLang="zh-CN" sz="2000" b="0" i="0" smtClean="0"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kumimoji="1" lang="zh-CN" altLang="en-US" sz="2000" dirty="0"/>
              </a:p>
              <a:p>
                <a:pPr marL="0" indent="0" fontAlgn="auto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sym typeface="+mn-ea"/>
                  </a:rPr>
                  <a:t>    =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sym typeface="+mn-ea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kumimoji="1" lang="zh-CN" altLang="en-US" sz="2000" dirty="0"/>
              </a:p>
              <a:p>
                <a:pPr marL="0" indent="0" fontAlgn="auto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sym typeface="+mn-ea"/>
                  </a:rPr>
                  <a:t>    =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kumimoji="1" lang="en-US" altLang="zh-CN" sz="2000" b="0" i="0" smtClean="0"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zh-CN" altLang="en-US" sz="200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835" y="1294130"/>
                <a:ext cx="2915285" cy="3322955"/>
              </a:xfrm>
              <a:prstGeom prst="rect">
                <a:avLst/>
              </a:prstGeom>
              <a:blipFill rotWithShape="1">
                <a:blip r:embed="rId4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4733925" y="1480820"/>
                <a:ext cx="2723515" cy="2399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indent="0" fontAlgn="auto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sym typeface="+mn-ea"/>
                  </a:rPr>
                  <a:t>          =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kumimoji="1" lang="zh-CN" altLang="en-US" sz="2000" dirty="0"/>
              </a:p>
              <a:p>
                <a:pPr marL="0" indent="0" fontAlgn="auto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sym typeface="+mn-ea"/>
                  </a:rPr>
                  <a:t>          =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sz="2000" dirty="0"/>
              </a:p>
              <a:p>
                <a:pPr marL="0" indent="0" fontAlgn="auto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sym typeface="+mn-ea"/>
                  </a:rPr>
                  <a:t>    =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sym typeface="+mn-ea"/>
                  </a:rPr>
                  <a:t> +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kumimoji="1" lang="en-US" altLang="zh-CN" sz="2000" dirty="0"/>
              </a:p>
              <a:p>
                <a:pPr marL="0" indent="0" fontAlgn="auto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sym typeface="+mn-ea"/>
                  </a:rPr>
                  <a:t>    =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kumimoji="1" lang="en-US" altLang="zh-CN" sz="2000" b="0" i="0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kumimoji="1" lang="en-US" altLang="zh-CN" sz="2000" dirty="0"/>
              </a:p>
              <a:p>
                <a:pPr marL="0" indent="0" fontAlgn="auto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sym typeface="+mn-ea"/>
                  </a:rPr>
                  <a:t>        =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kumimoji="1" lang="en-US" altLang="zh-CN" sz="20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00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925" y="1480820"/>
                <a:ext cx="2723515" cy="2399665"/>
              </a:xfrm>
              <a:prstGeom prst="rect">
                <a:avLst/>
              </a:prstGeom>
              <a:blipFill rotWithShape="1">
                <a:blip r:embed="rId5"/>
                <a:stretch>
                  <a:fillRect b="-135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7794625" y="1480820"/>
                <a:ext cx="2695575" cy="286131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indent="0" fontAlgn="auto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sym typeface="+mn-ea"/>
                  </a:rPr>
                  <a:t>          =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sz="2000" dirty="0"/>
              </a:p>
              <a:p>
                <a:pPr marL="0" indent="0" fontAlgn="auto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sym typeface="+mn-ea"/>
                  </a:rPr>
                  <a:t>    =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sym typeface="+mn-ea"/>
                  </a:rPr>
                  <a:t> +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kumimoji="1" lang="en-US" altLang="zh-CN" sz="2000" dirty="0"/>
              </a:p>
              <a:p>
                <a:pPr marL="0" indent="0" fontAlgn="auto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&amp;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sym typeface="+mn-ea"/>
                  </a:rPr>
                  <a:t>        =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2000" dirty="0"/>
              </a:p>
              <a:p>
                <a:pPr marL="0" indent="0" fontAlgn="auto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&amp;∗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sym typeface="+mn-ea"/>
                  </a:rPr>
                  <a:t>     =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kumimoji="1" lang="en-US" altLang="zh-CN" sz="2000" dirty="0"/>
              </a:p>
              <a:p>
                <a:pPr marL="0" indent="0" fontAlgn="auto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sym typeface="+mn-ea"/>
                  </a:rPr>
                  <a:t>        =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kumimoji="1"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2000" dirty="0"/>
              </a:p>
              <a:p>
                <a:pPr marL="0" indent="0" fontAlgn="auto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kumimoji="1"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𝑁𝑈𝐿𝐿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sym typeface="+mn-ea"/>
                  </a:rPr>
                  <a:t>    =</a:t>
                </a:r>
                <a:r>
                  <a:rPr kumimoji="1" lang="zh-CN" altLang="en-US" sz="2000" dirty="0"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zh-CN" altLang="en-US" sz="200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4625" y="1480820"/>
                <a:ext cx="2695575" cy="2861310"/>
              </a:xfrm>
              <a:prstGeom prst="rect">
                <a:avLst/>
              </a:prstGeom>
              <a:blipFill rotWithShape="1">
                <a:blip r:embed="rId6"/>
                <a:stretch>
                  <a:fillRect b="-139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zh-CN" altLang="en-US" sz="4400" dirty="0"/>
              <a:t>指针理论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68095" y="1261745"/>
            <a:ext cx="237934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kumimoji="1" lang="en-US" altLang="zh-CN" sz="2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Pure</a:t>
            </a:r>
            <a:r>
              <a:rPr kumimoji="1" lang="zh-CN" altLang="en-US" sz="2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kumimoji="1" lang="en-US" altLang="zh-CN" sz="2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variables</a:t>
            </a:r>
            <a:endParaRPr lang="zh-CN" altLang="en-US" sz="2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20570" y="1998345"/>
            <a:ext cx="815086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kumimoji="1" lang="en-US" altLang="zh-CN" sz="2400" dirty="0">
                <a:sym typeface="+mn-ea"/>
              </a:rPr>
              <a:t>We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call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a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variable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x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olidFill>
                  <a:srgbClr val="0432FF"/>
                </a:solidFill>
                <a:sym typeface="+mn-ea"/>
              </a:rPr>
              <a:t>pure</a:t>
            </a:r>
            <a:r>
              <a:rPr kumimoji="1" lang="en-US" altLang="zh-CN" sz="2400" dirty="0">
                <a:sym typeface="+mn-ea"/>
              </a:rPr>
              <a:t>,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if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x’s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address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is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not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taken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of: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olidFill>
                  <a:srgbClr val="0432FF"/>
                </a:solidFill>
                <a:sym typeface="+mn-ea"/>
              </a:rPr>
              <a:t>&amp;x</a:t>
            </a:r>
            <a:endParaRPr kumimoji="1" lang="en-US" altLang="zh-CN" sz="2400" dirty="0">
              <a:solidFill>
                <a:srgbClr val="0432FF"/>
              </a:solidFill>
            </a:endParaRPr>
          </a:p>
          <a:p>
            <a:pPr lvl="1" fontAlgn="auto">
              <a:lnSpc>
                <a:spcPct val="150000"/>
              </a:lnSpc>
            </a:pPr>
            <a:r>
              <a:rPr kumimoji="1" lang="en-US" altLang="zh-CN" sz="2400" dirty="0">
                <a:sym typeface="+mn-ea"/>
              </a:rPr>
              <a:t>Or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else,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the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variable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x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is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called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olidFill>
                  <a:srgbClr val="0432FF"/>
                </a:solidFill>
                <a:sym typeface="+mn-ea"/>
              </a:rPr>
              <a:t>escaped</a:t>
            </a:r>
            <a:endParaRPr kumimoji="1" lang="en-US" altLang="zh-CN" sz="2400" dirty="0">
              <a:solidFill>
                <a:srgbClr val="0432FF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kumimoji="1" lang="en-US" altLang="zh-CN" sz="2400" dirty="0">
                <a:sym typeface="+mn-ea"/>
              </a:rPr>
              <a:t>We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can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introduce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a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new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sort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a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memory :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i="1" dirty="0">
                <a:solidFill>
                  <a:srgbClr val="0432FF"/>
                </a:solidFill>
                <a:sym typeface="+mn-ea"/>
              </a:rPr>
              <a:t>R(x)</a:t>
            </a:r>
            <a:endParaRPr kumimoji="1" lang="en-US" altLang="zh-CN" sz="2400" i="1" dirty="0"/>
          </a:p>
          <a:p>
            <a:pPr lvl="1" fontAlgn="auto">
              <a:lnSpc>
                <a:spcPct val="150000"/>
              </a:lnSpc>
            </a:pPr>
            <a:r>
              <a:rPr kumimoji="1" lang="en-US" altLang="zh-CN" sz="2400" dirty="0">
                <a:sym typeface="+mn-ea"/>
              </a:rPr>
              <a:t>The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standard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translation: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i="1" dirty="0">
                <a:solidFill>
                  <a:srgbClr val="0432FF"/>
                </a:solidFill>
                <a:sym typeface="+mn-ea"/>
              </a:rPr>
              <a:t>H(S(x))</a:t>
            </a:r>
            <a:endParaRPr kumimoji="1" lang="en-US" altLang="zh-CN" sz="2400" i="1" dirty="0">
              <a:solidFill>
                <a:srgbClr val="0432FF"/>
              </a:solidFill>
            </a:endParaRPr>
          </a:p>
          <a:p>
            <a:pPr lvl="1" fontAlgn="auto">
              <a:lnSpc>
                <a:spcPct val="150000"/>
              </a:lnSpc>
            </a:pPr>
            <a:r>
              <a:rPr kumimoji="1" lang="en-US" altLang="zh-CN" sz="2400" dirty="0">
                <a:sym typeface="+mn-ea"/>
              </a:rPr>
              <a:t>For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pure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 err="1">
                <a:sym typeface="+mn-ea"/>
              </a:rPr>
              <a:t>vars</a:t>
            </a:r>
            <a:r>
              <a:rPr kumimoji="1" lang="en-US" altLang="zh-CN" sz="2400" dirty="0">
                <a:sym typeface="+mn-ea"/>
              </a:rPr>
              <a:t>,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new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translation: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i="1" dirty="0">
                <a:solidFill>
                  <a:srgbClr val="0432FF"/>
                </a:solidFill>
                <a:sym typeface="+mn-ea"/>
              </a:rPr>
              <a:t>R(x)</a:t>
            </a:r>
            <a:endParaRPr lang="zh-CN" altLang="en-US" sz="24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zh-CN" altLang="en-US" sz="4400" dirty="0"/>
              <a:t>指针理论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68095" y="1261745"/>
            <a:ext cx="305689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kumimoji="1" lang="en-US" altLang="zh-CN" sz="2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Memory</a:t>
            </a:r>
            <a:r>
              <a:rPr kumimoji="1" lang="zh-CN" altLang="en-US" sz="2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kumimoji="1" lang="en-US" altLang="zh-CN" sz="2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partitions</a:t>
            </a:r>
            <a:endParaRPr lang="zh-CN" altLang="en-US" sz="2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39240" y="2275840"/>
            <a:ext cx="911352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kumimoji="1" lang="en-US" altLang="zh-CN" sz="2400" dirty="0">
                <a:sym typeface="+mn-ea"/>
              </a:rPr>
              <a:t>The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basic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idea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to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partition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the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memory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further</a:t>
            </a:r>
            <a:endParaRPr kumimoji="1" lang="en-US" altLang="zh-CN" sz="2400" dirty="0"/>
          </a:p>
          <a:p>
            <a:pPr marL="800100" lvl="1" indent="-34290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kumimoji="1" lang="en-US" altLang="zh-CN" sz="2400" dirty="0">
                <a:sym typeface="+mn-ea"/>
              </a:rPr>
              <a:t>so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that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we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have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a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more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fine-grained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memory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model</a:t>
            </a:r>
            <a:endParaRPr kumimoji="1" lang="en-US" altLang="zh-CN" sz="2400" dirty="0"/>
          </a:p>
          <a:p>
            <a:pPr marL="800100" lvl="1" indent="-34290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kumimoji="1" lang="en-US" altLang="zh-CN" sz="2400" dirty="0">
                <a:sym typeface="+mn-ea"/>
              </a:rPr>
              <a:t>so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that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we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can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reason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more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subtle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properties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of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the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memory</a:t>
            </a:r>
            <a:endParaRPr kumimoji="1" lang="en-US" altLang="zh-CN" sz="2400" dirty="0"/>
          </a:p>
          <a:p>
            <a:pPr fontAlgn="auto">
              <a:lnSpc>
                <a:spcPct val="150000"/>
              </a:lnSpc>
            </a:pPr>
            <a:r>
              <a:rPr kumimoji="1" lang="en-US" altLang="zh-CN" sz="2400" dirty="0">
                <a:sym typeface="+mn-ea"/>
              </a:rPr>
              <a:t>We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study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a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olidFill>
                  <a:srgbClr val="0432FF"/>
                </a:solidFill>
                <a:sym typeface="+mn-ea"/>
              </a:rPr>
              <a:t>type-based</a:t>
            </a:r>
            <a:r>
              <a:rPr kumimoji="1" lang="zh-CN" altLang="en-US" sz="2400" dirty="0">
                <a:sym typeface="+mn-ea"/>
              </a:rPr>
              <a:t> </a:t>
            </a:r>
            <a:r>
              <a:rPr kumimoji="1" lang="en-US" altLang="zh-CN" sz="2400" dirty="0">
                <a:sym typeface="+mn-ea"/>
              </a:rPr>
              <a:t>approach</a:t>
            </a:r>
            <a:endParaRPr lang="zh-CN" altLang="en-US" sz="240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指针理论</a:t>
            </a:r>
            <a:r>
              <a:rPr lang="zh-CN" altLang="en-US" sz="4400" dirty="0"/>
              <a:t>：</a:t>
            </a:r>
            <a:r>
              <a:rPr lang="en-US" altLang="en-US" sz="4400" dirty="0"/>
              <a:t>转换到EUF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3586"/>
            <a:ext cx="4521200" cy="2959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934" y="1223586"/>
            <a:ext cx="4165600" cy="2374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343" y="1161614"/>
            <a:ext cx="2819400" cy="2755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3721" y="1066996"/>
            <a:ext cx="2616200" cy="1028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5184" y="4903531"/>
            <a:ext cx="5041900" cy="9652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36875" y="4318756"/>
            <a:ext cx="26532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/>
              <a:t>转换到</a:t>
            </a:r>
            <a:r>
              <a:rPr lang="en-US" altLang="zh-CN" sz="3200" b="1" dirty="0"/>
              <a:t>EUF</a:t>
            </a:r>
            <a:r>
              <a:rPr lang="zh-CN" altLang="en-US" sz="3200" b="1" dirty="0"/>
              <a:t>：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习题回顾课程内容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722" y="1128512"/>
            <a:ext cx="10515599" cy="526092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en-US" dirty="0"/>
          </a:p>
          <a:p>
            <a:pPr marL="457200" indent="-457200">
              <a:buAutoNum type="arabicPeriod"/>
            </a:pPr>
            <a:r>
              <a:rPr lang="en-US" altLang="en-US" sz="3600" dirty="0">
                <a:solidFill>
                  <a:schemeClr val="tx1"/>
                </a:solidFill>
              </a:rPr>
              <a:t>课程回顾</a:t>
            </a:r>
            <a:endParaRPr lang="en-US" altLang="en-US" sz="3600" dirty="0">
              <a:solidFill>
                <a:srgbClr val="CC3300"/>
              </a:solidFill>
            </a:endParaRPr>
          </a:p>
          <a:p>
            <a:pPr marL="457200" indent="-457200">
              <a:buAutoNum type="arabicPeriod"/>
            </a:pPr>
            <a:r>
              <a:rPr lang="en-US" altLang="en-US" sz="3600" dirty="0" err="1">
                <a:solidFill>
                  <a:srgbClr val="FF0000"/>
                </a:solidFill>
              </a:rPr>
              <a:t>谓词逻辑回顾</a:t>
            </a:r>
            <a:endParaRPr lang="en-US" altLang="en-US" sz="3600" dirty="0">
              <a:solidFill>
                <a:srgbClr val="FF0000"/>
              </a:solidFill>
            </a:endParaRPr>
          </a:p>
          <a:p>
            <a:pPr marL="457200" indent="-457200">
              <a:buAutoNum type="arabicPeriod"/>
            </a:pPr>
            <a:r>
              <a:rPr lang="en-US" altLang="en-US" sz="3600" dirty="0" err="1"/>
              <a:t>EUF理论回顾</a:t>
            </a:r>
            <a:endParaRPr lang="en-US" altLang="en-US" sz="3600" dirty="0"/>
          </a:p>
          <a:p>
            <a:pPr marL="457200" indent="-457200">
              <a:buFont typeface="Arial" panose="020B0604020202090204" pitchFamily="34" charset="0"/>
              <a:buAutoNum type="arabicPeriod"/>
            </a:pPr>
            <a:r>
              <a:rPr lang="en-US" altLang="en-US" sz="3600" dirty="0" err="1">
                <a:solidFill>
                  <a:schemeClr val="tx1"/>
                </a:solidFill>
              </a:rPr>
              <a:t>线性算数理论</a:t>
            </a:r>
            <a:r>
              <a:rPr lang="zh-CN" altLang="en-US" sz="3600" dirty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chemeClr val="tx1"/>
                </a:solidFill>
              </a:rPr>
              <a:t>(LA</a:t>
            </a:r>
            <a:r>
              <a:rPr lang="zh-CN" altLang="en-US" sz="3600" dirty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chemeClr val="tx1"/>
                </a:solidFill>
              </a:rPr>
              <a:t>Theory)</a:t>
            </a:r>
            <a:endParaRPr lang="en-US" altLang="en-US" sz="3600" dirty="0"/>
          </a:p>
          <a:p>
            <a:pPr marL="457200" indent="-457200">
              <a:buAutoNum type="arabicPeriod"/>
            </a:pPr>
            <a:r>
              <a:rPr lang="en-US" altLang="en-US" sz="3600" dirty="0"/>
              <a:t>疑问解答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指针理论</a:t>
            </a:r>
            <a:r>
              <a:rPr lang="zh-CN" altLang="en-US" sz="4400" dirty="0"/>
              <a:t>：</a:t>
            </a:r>
            <a:r>
              <a:rPr lang="en-US" altLang="en-US" sz="4400" dirty="0"/>
              <a:t>内存模型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60" y="1085675"/>
            <a:ext cx="5041900" cy="965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47306" y="1902060"/>
                <a:ext cx="84730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)))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!=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6" y="1902060"/>
                <a:ext cx="8473089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3" t="-51" r="6" b="-2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14" name="椭圆 13"/>
          <p:cNvSpPr/>
          <p:nvPr/>
        </p:nvSpPr>
        <p:spPr>
          <a:xfrm>
            <a:off x="9283073" y="3658398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</a:t>
            </a:r>
            <a:endParaRPr kumimoji="1"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9312952" y="4283906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q</a:t>
            </a:r>
            <a:endParaRPr kumimoji="1"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10875390" y="3234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875390" y="3615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10875390" y="3996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10875390" y="4377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0875390" y="4758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0875390" y="5139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4" name="直线箭头连接符 23"/>
          <p:cNvCxnSpPr>
            <a:stCxn id="14" idx="6"/>
            <a:endCxn id="19" idx="1"/>
          </p:cNvCxnSpPr>
          <p:nvPr/>
        </p:nvCxnSpPr>
        <p:spPr>
          <a:xfrm>
            <a:off x="9664073" y="3848898"/>
            <a:ext cx="1211317" cy="718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>
            <a:stCxn id="15" idx="6"/>
            <a:endCxn id="21" idx="1"/>
          </p:cNvCxnSpPr>
          <p:nvPr/>
        </p:nvCxnSpPr>
        <p:spPr>
          <a:xfrm>
            <a:off x="9693952" y="4474406"/>
            <a:ext cx="1181438" cy="855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8140074" y="3234382"/>
            <a:ext cx="114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S:</a:t>
            </a:r>
            <a:r>
              <a:rPr kumimoji="1" lang="zh-CN" altLang="en-US" dirty="0"/>
              <a:t>符号表</a:t>
            </a:r>
          </a:p>
        </p:txBody>
      </p:sp>
      <p:sp>
        <p:nvSpPr>
          <p:cNvPr id="30" name="矩形 29"/>
          <p:cNvSpPr/>
          <p:nvPr/>
        </p:nvSpPr>
        <p:spPr>
          <a:xfrm>
            <a:off x="10875390" y="2853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10875390" y="2472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0871586" y="1711560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10875390" y="2091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10086048" y="1340338"/>
            <a:ext cx="114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H:</a:t>
            </a:r>
            <a:r>
              <a:rPr kumimoji="1" lang="zh-CN" altLang="en-US" dirty="0"/>
              <a:t>内存</a:t>
            </a:r>
          </a:p>
        </p:txBody>
      </p:sp>
      <p:cxnSp>
        <p:nvCxnSpPr>
          <p:cNvPr id="43" name="曲线连接符 42"/>
          <p:cNvCxnSpPr>
            <a:stCxn id="21" idx="3"/>
            <a:endCxn id="20" idx="3"/>
          </p:cNvCxnSpPr>
          <p:nvPr/>
        </p:nvCxnSpPr>
        <p:spPr>
          <a:xfrm flipV="1">
            <a:off x="11637390" y="4948882"/>
            <a:ext cx="12700" cy="38100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曲线连接符 44"/>
          <p:cNvCxnSpPr>
            <a:stCxn id="20" idx="3"/>
            <a:endCxn id="18" idx="3"/>
          </p:cNvCxnSpPr>
          <p:nvPr/>
        </p:nvCxnSpPr>
        <p:spPr>
          <a:xfrm flipV="1">
            <a:off x="11637390" y="4186882"/>
            <a:ext cx="12700" cy="76200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曲线连接符 49"/>
          <p:cNvCxnSpPr>
            <a:stCxn id="19" idx="3"/>
            <a:endCxn id="18" idx="3"/>
          </p:cNvCxnSpPr>
          <p:nvPr/>
        </p:nvCxnSpPr>
        <p:spPr>
          <a:xfrm flipV="1">
            <a:off x="11637390" y="4186882"/>
            <a:ext cx="12700" cy="38100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指针理论</a:t>
            </a:r>
            <a:r>
              <a:rPr lang="zh-CN" altLang="en-US" sz="4400" dirty="0"/>
              <a:t>：</a:t>
            </a:r>
            <a:r>
              <a:rPr lang="en-US" altLang="en-US" sz="4400" dirty="0"/>
              <a:t>内存模型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60" y="1085675"/>
            <a:ext cx="5041900" cy="965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47306" y="1902060"/>
                <a:ext cx="84730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)))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!=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6" y="1902060"/>
                <a:ext cx="8473089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3" t="-51" r="6" b="-2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647305" y="2554311"/>
            <a:ext cx="7802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dirty="0"/>
              <a:t>假设我们的内存模型用寄存器存储纯变量（没有取址操作的变量）：</a:t>
            </a:r>
            <a:endParaRPr kumimoji="1" lang="en-US" altLang="zh-CN" sz="2000" dirty="0"/>
          </a:p>
        </p:txBody>
      </p:sp>
      <p:sp>
        <p:nvSpPr>
          <p:cNvPr id="16" name="矩形 15"/>
          <p:cNvSpPr/>
          <p:nvPr/>
        </p:nvSpPr>
        <p:spPr>
          <a:xfrm>
            <a:off x="10875390" y="3234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875390" y="3615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10875390" y="3996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10875390" y="4377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0875390" y="4758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0875390" y="5139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8140074" y="3234382"/>
            <a:ext cx="114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S:</a:t>
            </a:r>
            <a:r>
              <a:rPr kumimoji="1" lang="zh-CN" altLang="en-US" dirty="0"/>
              <a:t>符号表</a:t>
            </a:r>
          </a:p>
        </p:txBody>
      </p:sp>
      <p:sp>
        <p:nvSpPr>
          <p:cNvPr id="29" name="剪去对角的矩形 28"/>
          <p:cNvSpPr/>
          <p:nvPr/>
        </p:nvSpPr>
        <p:spPr>
          <a:xfrm>
            <a:off x="9351390" y="1710382"/>
            <a:ext cx="457200" cy="3810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10875390" y="2853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10875390" y="2472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0871586" y="1711560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10875390" y="2091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剪去对角的矩形 33"/>
          <p:cNvSpPr/>
          <p:nvPr/>
        </p:nvSpPr>
        <p:spPr>
          <a:xfrm>
            <a:off x="9351390" y="2167582"/>
            <a:ext cx="457200" cy="3810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</a:t>
            </a:r>
            <a:endParaRPr kumimoji="1" lang="zh-CN" altLang="en-US" dirty="0"/>
          </a:p>
        </p:txBody>
      </p:sp>
      <p:sp>
        <p:nvSpPr>
          <p:cNvPr id="35" name="剪去对角的矩形 34"/>
          <p:cNvSpPr/>
          <p:nvPr/>
        </p:nvSpPr>
        <p:spPr>
          <a:xfrm>
            <a:off x="9351390" y="2624782"/>
            <a:ext cx="457200" cy="3810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q</a:t>
            </a:r>
            <a:endParaRPr kumimoji="1"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8087890" y="1327263"/>
            <a:ext cx="1213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R:</a:t>
            </a:r>
            <a:r>
              <a:rPr kumimoji="1" lang="zh-CN" altLang="en-US" dirty="0"/>
              <a:t> 寄存器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10086048" y="1340338"/>
            <a:ext cx="114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H:</a:t>
            </a:r>
            <a:r>
              <a:rPr kumimoji="1" lang="zh-CN" altLang="en-US" dirty="0"/>
              <a:t>内存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指针理论</a:t>
            </a:r>
            <a:r>
              <a:rPr lang="zh-CN" altLang="en-US" sz="4400" dirty="0"/>
              <a:t>：</a:t>
            </a:r>
            <a:r>
              <a:rPr lang="en-US" altLang="en-US" sz="4400" dirty="0"/>
              <a:t>内存模型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60" y="1085675"/>
            <a:ext cx="5041900" cy="965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47306" y="1902060"/>
                <a:ext cx="84730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)))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!=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6" y="1902060"/>
                <a:ext cx="8473089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3" t="-51" r="6" b="-2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647305" y="2554311"/>
            <a:ext cx="7802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dirty="0"/>
              <a:t>假设我们的内存模型用寄存器存储纯变量（没有取址操作的变量）：</a:t>
            </a:r>
            <a:endParaRPr kumimoji="1" lang="en-US" altLang="zh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47306" y="2996157"/>
                <a:ext cx="66587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))=1∧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)))=1→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)!=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6" y="2996157"/>
                <a:ext cx="6658746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4" t="-49" r="6" b="-26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40" name="矩形 39"/>
          <p:cNvSpPr/>
          <p:nvPr/>
        </p:nvSpPr>
        <p:spPr>
          <a:xfrm>
            <a:off x="10875390" y="3234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0875390" y="3615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10875390" y="3996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10875390" y="4377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10875390" y="4758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10875390" y="5139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8140074" y="3234382"/>
            <a:ext cx="114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S:</a:t>
            </a:r>
            <a:r>
              <a:rPr kumimoji="1" lang="zh-CN" altLang="en-US" dirty="0"/>
              <a:t>符号表</a:t>
            </a:r>
          </a:p>
        </p:txBody>
      </p:sp>
      <p:sp>
        <p:nvSpPr>
          <p:cNvPr id="49" name="剪去对角的矩形 48"/>
          <p:cNvSpPr/>
          <p:nvPr/>
        </p:nvSpPr>
        <p:spPr>
          <a:xfrm>
            <a:off x="9351390" y="1710382"/>
            <a:ext cx="457200" cy="3810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10875390" y="2853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0875390" y="2472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10871586" y="1711560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10875390" y="2091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剪去对角的矩形 53"/>
          <p:cNvSpPr/>
          <p:nvPr/>
        </p:nvSpPr>
        <p:spPr>
          <a:xfrm>
            <a:off x="9351390" y="2167582"/>
            <a:ext cx="457200" cy="3810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</a:t>
            </a:r>
            <a:endParaRPr kumimoji="1" lang="zh-CN" altLang="en-US" dirty="0"/>
          </a:p>
        </p:txBody>
      </p:sp>
      <p:sp>
        <p:nvSpPr>
          <p:cNvPr id="55" name="剪去对角的矩形 54"/>
          <p:cNvSpPr/>
          <p:nvPr/>
        </p:nvSpPr>
        <p:spPr>
          <a:xfrm>
            <a:off x="9351390" y="2624782"/>
            <a:ext cx="457200" cy="3810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q</a:t>
            </a:r>
            <a:endParaRPr kumimoji="1" lang="zh-CN" altLang="en-US" dirty="0"/>
          </a:p>
        </p:txBody>
      </p:sp>
      <p:cxnSp>
        <p:nvCxnSpPr>
          <p:cNvPr id="56" name="直线箭头连接符 55"/>
          <p:cNvCxnSpPr>
            <a:stCxn id="55" idx="0"/>
            <a:endCxn id="44" idx="1"/>
          </p:cNvCxnSpPr>
          <p:nvPr/>
        </p:nvCxnSpPr>
        <p:spPr>
          <a:xfrm>
            <a:off x="9808590" y="2815282"/>
            <a:ext cx="1066800" cy="2133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8087890" y="1327263"/>
            <a:ext cx="1213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R:</a:t>
            </a:r>
            <a:r>
              <a:rPr kumimoji="1" lang="zh-CN" altLang="en-US" dirty="0"/>
              <a:t> 寄存器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10086048" y="1340338"/>
            <a:ext cx="114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H:</a:t>
            </a:r>
            <a:r>
              <a:rPr kumimoji="1" lang="zh-CN" altLang="en-US" dirty="0"/>
              <a:t>内存</a:t>
            </a:r>
          </a:p>
        </p:txBody>
      </p:sp>
      <p:cxnSp>
        <p:nvCxnSpPr>
          <p:cNvPr id="59" name="直线箭头连接符 58"/>
          <p:cNvCxnSpPr>
            <a:stCxn id="54" idx="0"/>
            <a:endCxn id="42" idx="1"/>
          </p:cNvCxnSpPr>
          <p:nvPr/>
        </p:nvCxnSpPr>
        <p:spPr>
          <a:xfrm>
            <a:off x="9808590" y="2358082"/>
            <a:ext cx="1066800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曲线连接符 59"/>
          <p:cNvCxnSpPr>
            <a:stCxn id="44" idx="3"/>
            <a:endCxn id="42" idx="3"/>
          </p:cNvCxnSpPr>
          <p:nvPr/>
        </p:nvCxnSpPr>
        <p:spPr>
          <a:xfrm flipV="1">
            <a:off x="11637390" y="4186882"/>
            <a:ext cx="12700" cy="76200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指针理论</a:t>
            </a:r>
            <a:r>
              <a:rPr lang="zh-CN" altLang="en-US" sz="4400" dirty="0"/>
              <a:t>：</a:t>
            </a:r>
            <a:r>
              <a:rPr lang="en-US" altLang="en-US" sz="4400" dirty="0"/>
              <a:t>内存模型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60" y="1085675"/>
            <a:ext cx="5041900" cy="965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47306" y="1902060"/>
                <a:ext cx="84730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)))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!=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6" y="1902060"/>
                <a:ext cx="8473089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3" t="-51" r="6" b="-2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647305" y="2554311"/>
            <a:ext cx="7802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dirty="0"/>
              <a:t>假设我们的内存模型用寄存器存储纯变量（没有取址操作的变量）：</a:t>
            </a:r>
            <a:endParaRPr kumimoji="1" lang="en-US" altLang="zh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47306" y="2996157"/>
                <a:ext cx="66587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))=1∧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)))=1→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)!=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6" y="2996157"/>
                <a:ext cx="6658746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4" t="-49" r="6" b="-26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39" name="矩形 38"/>
          <p:cNvSpPr/>
          <p:nvPr/>
        </p:nvSpPr>
        <p:spPr>
          <a:xfrm>
            <a:off x="647305" y="3892946"/>
            <a:ext cx="40318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dirty="0"/>
              <a:t>假设我们区分内存中的地址与整数</a:t>
            </a:r>
            <a:endParaRPr kumimoji="1" lang="en-US" altLang="zh-CN" sz="2000" dirty="0"/>
          </a:p>
        </p:txBody>
      </p:sp>
      <p:sp>
        <p:nvSpPr>
          <p:cNvPr id="40" name="矩形 39"/>
          <p:cNvSpPr/>
          <p:nvPr/>
        </p:nvSpPr>
        <p:spPr>
          <a:xfrm>
            <a:off x="10875390" y="3234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0875390" y="3615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10875390" y="3996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10875390" y="4377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10875390" y="4758382"/>
            <a:ext cx="762000" cy="381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0x04</a:t>
            </a:r>
            <a:endParaRPr kumimoji="1"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10875390" y="5139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8140074" y="3234382"/>
            <a:ext cx="114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S:</a:t>
            </a:r>
            <a:r>
              <a:rPr kumimoji="1" lang="zh-CN" altLang="en-US" dirty="0"/>
              <a:t>符号表</a:t>
            </a:r>
          </a:p>
        </p:txBody>
      </p:sp>
      <p:sp>
        <p:nvSpPr>
          <p:cNvPr id="47" name="剪去对角的矩形 46"/>
          <p:cNvSpPr/>
          <p:nvPr/>
        </p:nvSpPr>
        <p:spPr>
          <a:xfrm>
            <a:off x="9351390" y="1710382"/>
            <a:ext cx="457200" cy="3810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10875390" y="2853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10875390" y="2472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10871586" y="1711560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0875390" y="2091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剪去对角的矩形 51"/>
          <p:cNvSpPr/>
          <p:nvPr/>
        </p:nvSpPr>
        <p:spPr>
          <a:xfrm>
            <a:off x="9351390" y="2167582"/>
            <a:ext cx="457200" cy="381000"/>
          </a:xfrm>
          <a:prstGeom prst="snip2Diag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</a:t>
            </a:r>
            <a:endParaRPr kumimoji="1" lang="zh-CN" altLang="en-US" dirty="0"/>
          </a:p>
        </p:txBody>
      </p:sp>
      <p:sp>
        <p:nvSpPr>
          <p:cNvPr id="53" name="剪去对角的矩形 52"/>
          <p:cNvSpPr/>
          <p:nvPr/>
        </p:nvSpPr>
        <p:spPr>
          <a:xfrm>
            <a:off x="9351390" y="2624782"/>
            <a:ext cx="457200" cy="381000"/>
          </a:xfrm>
          <a:prstGeom prst="snip2Diag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q</a:t>
            </a:r>
            <a:endParaRPr kumimoji="1" lang="zh-CN" altLang="en-US" dirty="0"/>
          </a:p>
        </p:txBody>
      </p:sp>
      <p:cxnSp>
        <p:nvCxnSpPr>
          <p:cNvPr id="54" name="直线箭头连接符 53"/>
          <p:cNvCxnSpPr>
            <a:stCxn id="53" idx="0"/>
            <a:endCxn id="44" idx="1"/>
          </p:cNvCxnSpPr>
          <p:nvPr/>
        </p:nvCxnSpPr>
        <p:spPr>
          <a:xfrm>
            <a:off x="9808590" y="2815282"/>
            <a:ext cx="1066800" cy="2133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8087890" y="1327263"/>
            <a:ext cx="1213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R:</a:t>
            </a:r>
            <a:r>
              <a:rPr kumimoji="1" lang="zh-CN" altLang="en-US" dirty="0"/>
              <a:t> 寄存器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0086048" y="1340338"/>
            <a:ext cx="114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H:</a:t>
            </a:r>
            <a:r>
              <a:rPr kumimoji="1" lang="zh-CN" altLang="en-US" dirty="0"/>
              <a:t>内存</a:t>
            </a:r>
          </a:p>
        </p:txBody>
      </p:sp>
      <p:cxnSp>
        <p:nvCxnSpPr>
          <p:cNvPr id="57" name="直线箭头连接符 56"/>
          <p:cNvCxnSpPr>
            <a:stCxn id="52" idx="0"/>
            <a:endCxn id="42" idx="1"/>
          </p:cNvCxnSpPr>
          <p:nvPr/>
        </p:nvCxnSpPr>
        <p:spPr>
          <a:xfrm>
            <a:off x="9808590" y="2358082"/>
            <a:ext cx="1066800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曲线连接符 57"/>
          <p:cNvCxnSpPr>
            <a:stCxn id="44" idx="3"/>
            <a:endCxn id="42" idx="3"/>
          </p:cNvCxnSpPr>
          <p:nvPr/>
        </p:nvCxnSpPr>
        <p:spPr>
          <a:xfrm flipV="1">
            <a:off x="11637390" y="4186882"/>
            <a:ext cx="12700" cy="76200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10136898" y="5193615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0x01</a:t>
            </a:r>
            <a:endParaRPr lang="zh-CN" altLang="en-US" dirty="0"/>
          </a:p>
        </p:txBody>
      </p:sp>
      <p:sp>
        <p:nvSpPr>
          <p:cNvPr id="59" name="矩形 58"/>
          <p:cNvSpPr/>
          <p:nvPr/>
        </p:nvSpPr>
        <p:spPr>
          <a:xfrm>
            <a:off x="10136898" y="4824283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0x02</a:t>
            </a:r>
            <a:endParaRPr lang="zh-CN" altLang="en-US" dirty="0"/>
          </a:p>
        </p:txBody>
      </p:sp>
      <p:sp>
        <p:nvSpPr>
          <p:cNvPr id="60" name="矩形 59"/>
          <p:cNvSpPr/>
          <p:nvPr/>
        </p:nvSpPr>
        <p:spPr>
          <a:xfrm>
            <a:off x="10136897" y="4449117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0x03</a:t>
            </a:r>
            <a:endParaRPr lang="zh-CN" altLang="en-US" dirty="0"/>
          </a:p>
        </p:txBody>
      </p:sp>
      <p:sp>
        <p:nvSpPr>
          <p:cNvPr id="61" name="矩形 60"/>
          <p:cNvSpPr/>
          <p:nvPr/>
        </p:nvSpPr>
        <p:spPr>
          <a:xfrm>
            <a:off x="10136897" y="4093001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0x04</a:t>
            </a:r>
            <a:endParaRPr lang="zh-CN" altLang="en-US" dirty="0"/>
          </a:p>
        </p:txBody>
      </p:sp>
      <p:sp>
        <p:nvSpPr>
          <p:cNvPr id="62" name="矩形 61"/>
          <p:cNvSpPr/>
          <p:nvPr/>
        </p:nvSpPr>
        <p:spPr>
          <a:xfrm>
            <a:off x="647305" y="4037472"/>
            <a:ext cx="21964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kumimoji="1" lang="en-US" altLang="zh-CN" sz="2000" dirty="0"/>
          </a:p>
          <a:p>
            <a:r>
              <a:rPr kumimoji="1" lang="en-US" altLang="zh-CN" sz="2000" dirty="0"/>
              <a:t>H1</a:t>
            </a:r>
            <a:r>
              <a:rPr kumimoji="1" lang="zh-CN" altLang="en-US" sz="2000" dirty="0"/>
              <a:t>：</a:t>
            </a:r>
            <a:r>
              <a:rPr kumimoji="1" lang="en-US" altLang="zh-CN" sz="2000" dirty="0" err="1"/>
              <a:t>addr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-&gt;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int</a:t>
            </a:r>
          </a:p>
          <a:p>
            <a:r>
              <a:rPr kumimoji="1" lang="en-US" altLang="zh-CN" sz="2000" dirty="0"/>
              <a:t>H2:</a:t>
            </a:r>
            <a:r>
              <a:rPr kumimoji="1" lang="zh-CN" altLang="en-US" sz="2000" dirty="0"/>
              <a:t>  </a:t>
            </a:r>
            <a:r>
              <a:rPr kumimoji="1" lang="en-US" altLang="zh-CN" sz="2000" dirty="0" err="1"/>
              <a:t>addr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-&gt;</a:t>
            </a:r>
            <a:r>
              <a:rPr kumimoji="1" lang="zh-CN" altLang="en-US" sz="2000" dirty="0"/>
              <a:t>  </a:t>
            </a:r>
            <a:r>
              <a:rPr kumimoji="1" lang="en-US" altLang="zh-CN" sz="2000" dirty="0" err="1"/>
              <a:t>addr</a:t>
            </a:r>
            <a:endParaRPr kumimoji="1" lang="en-US" altLang="zh-CN" sz="2000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指针理论</a:t>
            </a:r>
            <a:r>
              <a:rPr lang="zh-CN" altLang="en-US" sz="4400" dirty="0"/>
              <a:t>：</a:t>
            </a:r>
            <a:r>
              <a:rPr lang="en-US" altLang="en-US" sz="4400" dirty="0"/>
              <a:t>内存模型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60" y="1085675"/>
            <a:ext cx="5041900" cy="965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47306" y="1902060"/>
                <a:ext cx="84730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)))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!=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6" y="1902060"/>
                <a:ext cx="8473089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3" t="-51" r="6" b="-2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647305" y="2554311"/>
            <a:ext cx="7802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dirty="0"/>
              <a:t>假设我们的内存模型用寄存器存储纯变量（没有取址操作的变量）：</a:t>
            </a:r>
            <a:endParaRPr kumimoji="1" lang="en-US" altLang="zh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47306" y="2996157"/>
                <a:ext cx="66587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))=1∧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)))=1→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)!=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6" y="2996157"/>
                <a:ext cx="6658746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4" t="-49" r="6" b="-26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39" name="矩形 38"/>
          <p:cNvSpPr/>
          <p:nvPr/>
        </p:nvSpPr>
        <p:spPr>
          <a:xfrm>
            <a:off x="647303" y="3986827"/>
            <a:ext cx="40318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dirty="0"/>
              <a:t>假设我们区分内存中的地址与整数</a:t>
            </a:r>
            <a:endParaRPr kumimoji="1" lang="en-US" altLang="zh-CN" sz="2000" dirty="0"/>
          </a:p>
        </p:txBody>
      </p:sp>
      <p:sp>
        <p:nvSpPr>
          <p:cNvPr id="40" name="矩形 39"/>
          <p:cNvSpPr/>
          <p:nvPr/>
        </p:nvSpPr>
        <p:spPr>
          <a:xfrm>
            <a:off x="10875390" y="3234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0875390" y="3615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10875390" y="3996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10875390" y="4377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10875390" y="4758382"/>
            <a:ext cx="762000" cy="381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0x04</a:t>
            </a:r>
            <a:endParaRPr kumimoji="1"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10875390" y="5139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8140074" y="3234382"/>
            <a:ext cx="114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S:</a:t>
            </a:r>
            <a:r>
              <a:rPr kumimoji="1" lang="zh-CN" altLang="en-US" dirty="0"/>
              <a:t>符号表</a:t>
            </a:r>
          </a:p>
        </p:txBody>
      </p:sp>
      <p:sp>
        <p:nvSpPr>
          <p:cNvPr id="47" name="剪去对角的矩形 46"/>
          <p:cNvSpPr/>
          <p:nvPr/>
        </p:nvSpPr>
        <p:spPr>
          <a:xfrm>
            <a:off x="9351390" y="1710382"/>
            <a:ext cx="457200" cy="3810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10875390" y="2853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10875390" y="2472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10871586" y="1711560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0875390" y="2091382"/>
            <a:ext cx="762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剪去对角的矩形 51"/>
          <p:cNvSpPr/>
          <p:nvPr/>
        </p:nvSpPr>
        <p:spPr>
          <a:xfrm>
            <a:off x="9351390" y="2167582"/>
            <a:ext cx="457200" cy="381000"/>
          </a:xfrm>
          <a:prstGeom prst="snip2Diag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</a:t>
            </a:r>
            <a:endParaRPr kumimoji="1" lang="zh-CN" altLang="en-US" dirty="0"/>
          </a:p>
        </p:txBody>
      </p:sp>
      <p:sp>
        <p:nvSpPr>
          <p:cNvPr id="53" name="剪去对角的矩形 52"/>
          <p:cNvSpPr/>
          <p:nvPr/>
        </p:nvSpPr>
        <p:spPr>
          <a:xfrm>
            <a:off x="9351390" y="2624782"/>
            <a:ext cx="457200" cy="381000"/>
          </a:xfrm>
          <a:prstGeom prst="snip2Diag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q</a:t>
            </a:r>
            <a:endParaRPr kumimoji="1" lang="zh-CN" altLang="en-US" dirty="0"/>
          </a:p>
        </p:txBody>
      </p:sp>
      <p:cxnSp>
        <p:nvCxnSpPr>
          <p:cNvPr id="54" name="直线箭头连接符 53"/>
          <p:cNvCxnSpPr>
            <a:stCxn id="53" idx="0"/>
            <a:endCxn id="44" idx="1"/>
          </p:cNvCxnSpPr>
          <p:nvPr/>
        </p:nvCxnSpPr>
        <p:spPr>
          <a:xfrm>
            <a:off x="9808590" y="2815282"/>
            <a:ext cx="1066800" cy="2133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8087890" y="1327263"/>
            <a:ext cx="1213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R:</a:t>
            </a:r>
            <a:r>
              <a:rPr kumimoji="1" lang="zh-CN" altLang="en-US" dirty="0"/>
              <a:t> 寄存器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0086048" y="1340338"/>
            <a:ext cx="114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H:</a:t>
            </a:r>
            <a:r>
              <a:rPr kumimoji="1" lang="zh-CN" altLang="en-US" dirty="0"/>
              <a:t>内存</a:t>
            </a:r>
          </a:p>
        </p:txBody>
      </p:sp>
      <p:cxnSp>
        <p:nvCxnSpPr>
          <p:cNvPr id="57" name="直线箭头连接符 56"/>
          <p:cNvCxnSpPr>
            <a:stCxn id="52" idx="0"/>
            <a:endCxn id="42" idx="1"/>
          </p:cNvCxnSpPr>
          <p:nvPr/>
        </p:nvCxnSpPr>
        <p:spPr>
          <a:xfrm>
            <a:off x="9808590" y="2358082"/>
            <a:ext cx="1066800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曲线连接符 57"/>
          <p:cNvCxnSpPr>
            <a:stCxn id="44" idx="3"/>
            <a:endCxn id="42" idx="3"/>
          </p:cNvCxnSpPr>
          <p:nvPr/>
        </p:nvCxnSpPr>
        <p:spPr>
          <a:xfrm flipV="1">
            <a:off x="11637390" y="4186882"/>
            <a:ext cx="12700" cy="76200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10136898" y="5193615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0x01</a:t>
            </a:r>
            <a:endParaRPr lang="zh-CN" altLang="en-US" dirty="0"/>
          </a:p>
        </p:txBody>
      </p:sp>
      <p:sp>
        <p:nvSpPr>
          <p:cNvPr id="59" name="矩形 58"/>
          <p:cNvSpPr/>
          <p:nvPr/>
        </p:nvSpPr>
        <p:spPr>
          <a:xfrm>
            <a:off x="10136898" y="4824283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0x02</a:t>
            </a:r>
            <a:endParaRPr lang="zh-CN" altLang="en-US" dirty="0"/>
          </a:p>
        </p:txBody>
      </p:sp>
      <p:sp>
        <p:nvSpPr>
          <p:cNvPr id="60" name="矩形 59"/>
          <p:cNvSpPr/>
          <p:nvPr/>
        </p:nvSpPr>
        <p:spPr>
          <a:xfrm>
            <a:off x="10136897" y="4449117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0x03</a:t>
            </a:r>
            <a:endParaRPr lang="zh-CN" altLang="en-US" dirty="0"/>
          </a:p>
        </p:txBody>
      </p:sp>
      <p:sp>
        <p:nvSpPr>
          <p:cNvPr id="61" name="矩形 60"/>
          <p:cNvSpPr/>
          <p:nvPr/>
        </p:nvSpPr>
        <p:spPr>
          <a:xfrm>
            <a:off x="10136897" y="4093001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0x04</a:t>
            </a:r>
            <a:endParaRPr lang="zh-CN" altLang="en-US" dirty="0"/>
          </a:p>
        </p:txBody>
      </p:sp>
      <p:sp>
        <p:nvSpPr>
          <p:cNvPr id="62" name="矩形 61"/>
          <p:cNvSpPr/>
          <p:nvPr/>
        </p:nvSpPr>
        <p:spPr>
          <a:xfrm>
            <a:off x="647303" y="4000625"/>
            <a:ext cx="21964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kumimoji="1" lang="en-US" altLang="zh-CN" sz="2000" dirty="0"/>
          </a:p>
          <a:p>
            <a:r>
              <a:rPr kumimoji="1" lang="en-US" altLang="zh-CN" sz="2000" dirty="0"/>
              <a:t>H1</a:t>
            </a:r>
            <a:r>
              <a:rPr kumimoji="1" lang="zh-CN" altLang="en-US" sz="2000" dirty="0"/>
              <a:t>：</a:t>
            </a:r>
            <a:r>
              <a:rPr kumimoji="1" lang="en-US" altLang="zh-CN" sz="2000" dirty="0" err="1"/>
              <a:t>addr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-&gt;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int</a:t>
            </a:r>
          </a:p>
          <a:p>
            <a:r>
              <a:rPr kumimoji="1" lang="en-US" altLang="zh-CN" sz="2000" dirty="0"/>
              <a:t>H2:</a:t>
            </a:r>
            <a:r>
              <a:rPr kumimoji="1" lang="zh-CN" altLang="en-US" sz="2000" dirty="0"/>
              <a:t>  </a:t>
            </a:r>
            <a:r>
              <a:rPr kumimoji="1" lang="en-US" altLang="zh-CN" sz="2000" dirty="0" err="1"/>
              <a:t>addr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-&gt;</a:t>
            </a:r>
            <a:r>
              <a:rPr kumimoji="1" lang="zh-CN" altLang="en-US" sz="2000" dirty="0"/>
              <a:t>  </a:t>
            </a:r>
            <a:r>
              <a:rPr kumimoji="1" lang="en-US" altLang="zh-CN" sz="2000" dirty="0" err="1"/>
              <a:t>addr</a:t>
            </a:r>
            <a:endParaRPr kumimoji="1" lang="en-US" altLang="zh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650147" y="5386970"/>
                <a:ext cx="7966075" cy="460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1(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))) = 1 /\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1(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))) = 1 −&gt;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) !=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147" y="5386970"/>
                <a:ext cx="7966075" cy="460375"/>
              </a:xfrm>
              <a:prstGeom prst="rect">
                <a:avLst/>
              </a:prstGeom>
              <a:blipFill rotWithShape="1">
                <a:blip r:embed="rId5"/>
                <a:stretch>
                  <a:fillRect l="-7" t="-58" r="7" b="-2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习题回顾课程内容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723" y="817859"/>
            <a:ext cx="10515599" cy="5260928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endParaRPr lang="en-US" altLang="en-US" dirty="0"/>
          </a:p>
          <a:p>
            <a:pPr marL="457200" indent="-457200">
              <a:lnSpc>
                <a:spcPct val="160000"/>
              </a:lnSpc>
              <a:buAutoNum type="arabicPeriod"/>
            </a:pPr>
            <a:r>
              <a:rPr lang="en-US" altLang="en-US" sz="2800" dirty="0" err="1"/>
              <a:t>数据结构理论回顾</a:t>
            </a:r>
            <a:endParaRPr lang="en-US" altLang="en-US" sz="2800" dirty="0"/>
          </a:p>
          <a:p>
            <a:pPr marL="457200" indent="-457200" algn="l">
              <a:lnSpc>
                <a:spcPct val="160000"/>
              </a:lnSpc>
              <a:buClrTx/>
              <a:buSzTx/>
              <a:buAutoNum type="arabicPeriod"/>
            </a:pPr>
            <a:r>
              <a:rPr lang="en-US" altLang="en-US" sz="2800" dirty="0" err="1">
                <a:solidFill>
                  <a:srgbClr val="C00000"/>
                </a:solidFill>
                <a:sym typeface="+mn-ea"/>
              </a:rPr>
              <a:t>理论组合回顾</a:t>
            </a:r>
            <a:endParaRPr lang="en-US" altLang="en-US" sz="2800" dirty="0">
              <a:solidFill>
                <a:srgbClr val="C00000"/>
              </a:solidFill>
            </a:endParaRPr>
          </a:p>
          <a:p>
            <a:pPr marL="457200" indent="-457200">
              <a:lnSpc>
                <a:spcPct val="160000"/>
              </a:lnSpc>
              <a:buAutoNum type="arabicPeriod"/>
            </a:pPr>
            <a:r>
              <a:rPr lang="en-US" altLang="en-US" sz="2800" dirty="0" err="1"/>
              <a:t>疑问解答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0204732-6024-DD6A-9295-1DF9C2CC3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66667" cy="5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5901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22" y="155078"/>
            <a:ext cx="10515600" cy="1325563"/>
          </a:xfrm>
        </p:spPr>
        <p:txBody>
          <a:bodyPr/>
          <a:lstStyle/>
          <a:p>
            <a:r>
              <a:rPr lang="zh-CN" altLang="en-US" sz="4400" dirty="0" err="1"/>
              <a:t>理论结合</a:t>
            </a:r>
            <a:endParaRPr lang="en-US" altLang="en-US" sz="4400" dirty="0"/>
          </a:p>
        </p:txBody>
      </p:sp>
      <p:sp>
        <p:nvSpPr>
          <p:cNvPr id="17" name="文本框 16"/>
          <p:cNvSpPr txBox="1"/>
          <p:nvPr/>
        </p:nvSpPr>
        <p:spPr>
          <a:xfrm>
            <a:off x="917575" y="1222375"/>
            <a:ext cx="394589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kumimoji="1" lang="en-US" altLang="zh-CN" sz="2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Nelson-</a:t>
            </a:r>
            <a:r>
              <a:rPr kumimoji="1" lang="en-US" altLang="zh-CN" sz="2800" b="1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Oppen</a:t>
            </a:r>
            <a:r>
              <a:rPr kumimoji="1" lang="en-US" altLang="zh-CN" sz="2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algorithm</a:t>
            </a:r>
            <a:endParaRPr lang="zh-CN" altLang="en-US" sz="2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329940" y="1910715"/>
                <a:ext cx="4817110" cy="48926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en-US" altLang="zh-CN" sz="2000" b="1" dirty="0" err="1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nelson_oppen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(P){</a:t>
                </a:r>
                <a:endParaRPr kumimoji="1" lang="en-US" altLang="zh-CN" sz="2000" b="1" dirty="0">
                  <a:solidFill>
                    <a:srgbClr val="0432FF"/>
                  </a:solidFill>
                  <a:latin typeface="Courier New" panose="02070609020205090404" pitchFamily="49" charset="0"/>
                  <a:cs typeface="Courier New" panose="02070609020205090404" pitchFamily="49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 P1</a:t>
                </a:r>
                <a:r>
                  <a:rPr kumimoji="1" lang="en-US" altLang="zh-CN" sz="2000" dirty="0">
                    <a:solidFill>
                      <a:srgbClr val="0432FF"/>
                    </a:solidFill>
                    <a:ea typeface="Cambria Math" panose="02040503050406030204" pitchFamily="18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...</a:t>
                </a:r>
                <a:r>
                  <a:rPr kumimoji="1" lang="en-US" altLang="zh-CN" sz="2000" dirty="0">
                    <a:solidFill>
                      <a:srgbClr val="0432FF"/>
                    </a:solidFill>
                    <a:ea typeface="Cambria Math" panose="02040503050406030204" pitchFamily="18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 </m:t>
                    </m:r>
                  </m:oMath>
                </a14:m>
                <a:r>
                  <a:rPr kumimoji="1" lang="en-US" altLang="zh-CN" sz="2000" b="1" dirty="0" err="1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Pn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= purify(P);</a:t>
                </a:r>
                <a:endParaRPr kumimoji="1" lang="en-US" altLang="zh-CN" sz="2000" b="1" dirty="0">
                  <a:solidFill>
                    <a:srgbClr val="0432FF"/>
                  </a:solidFill>
                  <a:latin typeface="Courier New" panose="02070609020205090404" pitchFamily="49" charset="0"/>
                  <a:cs typeface="Courier New" panose="02070609020205090404" pitchFamily="49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L:</a:t>
                </a:r>
                <a:endParaRPr kumimoji="1" lang="en-US" altLang="zh-CN" sz="2000" b="1" dirty="0">
                  <a:solidFill>
                    <a:srgbClr val="0432FF"/>
                  </a:solidFill>
                  <a:latin typeface="Courier New" panose="02070609020205090404" pitchFamily="49" charset="0"/>
                  <a:cs typeface="Courier New" panose="02070609020205090404" pitchFamily="49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 if(some Pi is UNSAT)</a:t>
                </a:r>
                <a:endParaRPr kumimoji="1" lang="en-US" altLang="zh-CN" sz="2000" b="1" dirty="0">
                  <a:solidFill>
                    <a:srgbClr val="0432FF"/>
                  </a:solidFill>
                  <a:latin typeface="Courier New" panose="02070609020205090404" pitchFamily="49" charset="0"/>
                  <a:cs typeface="Courier New" panose="02070609020205090404" pitchFamily="49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   return UNSAT;</a:t>
                </a:r>
                <a:endParaRPr kumimoji="1" lang="en-US" altLang="zh-CN" sz="2000" b="1" dirty="0">
                  <a:solidFill>
                    <a:srgbClr val="0432FF"/>
                  </a:solidFill>
                  <a:latin typeface="Courier New" panose="02070609020205090404" pitchFamily="49" charset="0"/>
                  <a:cs typeface="Courier New" panose="02070609020205090404" pitchFamily="49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 if(some Pi implies x=y){</a:t>
                </a:r>
                <a:endParaRPr kumimoji="1" lang="en-US" altLang="zh-CN" sz="2000" b="1" dirty="0">
                  <a:solidFill>
                    <a:srgbClr val="0432FF"/>
                  </a:solidFill>
                  <a:latin typeface="Courier New" panose="02070609020205090404" pitchFamily="49" charset="0"/>
                  <a:cs typeface="Courier New" panose="02070609020205090404" pitchFamily="49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   broadcast(x=y);</a:t>
                </a:r>
                <a:endParaRPr kumimoji="1" lang="en-US" altLang="zh-CN" sz="2000" b="1" dirty="0">
                  <a:solidFill>
                    <a:srgbClr val="0432FF"/>
                  </a:solidFill>
                  <a:latin typeface="Courier New" panose="02070609020205090404" pitchFamily="49" charset="0"/>
                  <a:cs typeface="Courier New" panose="02070609020205090404" pitchFamily="49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   </a:t>
                </a:r>
                <a:r>
                  <a:rPr kumimoji="1" lang="en-US" altLang="zh-CN" sz="2000" b="1" dirty="0" err="1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goto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L;</a:t>
                </a:r>
                <a:endParaRPr kumimoji="1" lang="en-US" altLang="zh-CN" sz="2000" b="1" dirty="0">
                  <a:solidFill>
                    <a:srgbClr val="0432FF"/>
                  </a:solidFill>
                  <a:latin typeface="Courier New" panose="02070609020205090404" pitchFamily="49" charset="0"/>
                  <a:cs typeface="Courier New" panose="02070609020205090404" pitchFamily="49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 }</a:t>
                </a:r>
                <a:endParaRPr kumimoji="1" lang="en-US" altLang="zh-CN" sz="2000" b="1" dirty="0">
                  <a:solidFill>
                    <a:srgbClr val="0432FF"/>
                  </a:solidFill>
                  <a:latin typeface="Courier New" panose="02070609020205090404" pitchFamily="49" charset="0"/>
                  <a:cs typeface="Courier New" panose="02070609020205090404" pitchFamily="49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 if(Pi implies x</a:t>
                </a:r>
                <a:r>
                  <a:rPr kumimoji="1" lang="en-US" altLang="zh-CN" sz="2000" b="1" baseline="-25000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1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=y</a:t>
                </a:r>
                <a:r>
                  <a:rPr kumimoji="1" lang="en-US" altLang="zh-CN" sz="2000" b="1" baseline="-25000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1</a:t>
                </a:r>
                <a:r>
                  <a:rPr kumimoji="1" lang="en-US" altLang="zh-CN" sz="2000" dirty="0">
                    <a:solidFill>
                      <a:srgbClr val="0432FF"/>
                    </a:solidFill>
                    <a:ea typeface="Cambria Math" panose="02040503050406030204" pitchFamily="18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 </m:t>
                    </m:r>
                  </m:oMath>
                </a14:m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…</a:t>
                </a:r>
                <a:r>
                  <a:rPr kumimoji="1" lang="en-US" altLang="zh-CN" sz="2000" dirty="0">
                    <a:solidFill>
                      <a:srgbClr val="0432FF"/>
                    </a:solidFill>
                    <a:ea typeface="Cambria Math" panose="02040503050406030204" pitchFamily="18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 </m:t>
                    </m:r>
                  </m:oMath>
                </a14:m>
                <a:r>
                  <a:rPr kumimoji="1" lang="en-US" altLang="zh-CN" sz="2000" b="1" dirty="0" err="1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x</a:t>
                </a:r>
                <a:r>
                  <a:rPr kumimoji="1" lang="en-US" altLang="zh-CN" sz="2000" b="1" baseline="-25000" dirty="0" err="1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n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=</a:t>
                </a:r>
                <a:r>
                  <a:rPr kumimoji="1" lang="en-US" altLang="zh-CN" sz="2000" b="1" dirty="0" err="1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y</a:t>
                </a:r>
                <a:r>
                  <a:rPr kumimoji="1" lang="en-US" altLang="zh-CN" sz="2000" b="1" baseline="-25000" dirty="0" err="1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n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)</a:t>
                </a:r>
                <a:endParaRPr kumimoji="1" lang="en-US" altLang="zh-CN" sz="2000" b="1" dirty="0">
                  <a:solidFill>
                    <a:srgbClr val="0432FF"/>
                  </a:solidFill>
                  <a:latin typeface="Courier New" panose="02070609020205090404" pitchFamily="49" charset="0"/>
                  <a:cs typeface="Courier New" panose="02070609020205090404" pitchFamily="49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   </a:t>
                </a:r>
                <a:r>
                  <a:rPr kumimoji="1" lang="en-US" altLang="zh-CN" sz="2000" b="1" dirty="0" err="1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nelson_oppen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(P, x</a:t>
                </a:r>
                <a:r>
                  <a:rPr kumimoji="1" lang="en-US" altLang="zh-CN" sz="2000" b="1" baseline="-25000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i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=</a:t>
                </a:r>
                <a:r>
                  <a:rPr kumimoji="1" lang="en-US" altLang="zh-CN" sz="2000" b="1" dirty="0" err="1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y</a:t>
                </a:r>
                <a:r>
                  <a:rPr kumimoji="1" lang="en-US" altLang="zh-CN" sz="2000" b="1" baseline="-25000" dirty="0" err="1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i</a:t>
                </a: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);</a:t>
                </a:r>
                <a:endParaRPr kumimoji="1" lang="en-US" altLang="zh-CN" sz="2000" b="1" dirty="0">
                  <a:solidFill>
                    <a:srgbClr val="0432FF"/>
                  </a:solidFill>
                  <a:latin typeface="Courier New" panose="02070609020205090404" pitchFamily="49" charset="0"/>
                  <a:cs typeface="Courier New" panose="02070609020205090404" pitchFamily="49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  return SAT;</a:t>
                </a:r>
                <a:endParaRPr kumimoji="1" lang="en-US" altLang="zh-CN" sz="2000" b="1" dirty="0">
                  <a:solidFill>
                    <a:srgbClr val="0432FF"/>
                  </a:solidFill>
                  <a:latin typeface="Courier New" panose="02070609020205090404" pitchFamily="49" charset="0"/>
                  <a:cs typeface="Courier New" panose="02070609020205090404" pitchFamily="49" charset="0"/>
                </a:endParaRPr>
              </a:p>
              <a:p>
                <a:pPr marL="0" indent="0" fontAlgn="auto">
                  <a:lnSpc>
                    <a:spcPct val="120000"/>
                  </a:lnSpc>
                  <a:buNone/>
                </a:pPr>
                <a:r>
                  <a:rPr kumimoji="1" lang="en-US" altLang="zh-CN" sz="2000" b="1" dirty="0">
                    <a:solidFill>
                      <a:srgbClr val="0432FF"/>
                    </a:solidFill>
                    <a:latin typeface="Courier New" panose="02070609020205090404" pitchFamily="49" charset="0"/>
                    <a:cs typeface="Courier New" panose="02070609020205090404" pitchFamily="49" charset="0"/>
                    <a:sym typeface="+mn-ea"/>
                  </a:rPr>
                  <a:t>}</a:t>
                </a:r>
                <a:endParaRPr lang="zh-CN" altLang="en-US" sz="200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9940" y="1910715"/>
                <a:ext cx="4817110" cy="4892675"/>
              </a:xfrm>
              <a:prstGeom prst="rect">
                <a:avLst/>
              </a:prstGeom>
              <a:blipFill rotWithShape="1">
                <a:blip r:embed="rId2"/>
                <a:stretch>
                  <a:fillRect b="-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00FCC84-A0E2-9B7D-B5BF-493DA53C1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52" y="356137"/>
            <a:ext cx="10504762" cy="4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0162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5037F6F-346B-FCDB-B954-396D588BE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2" y="0"/>
            <a:ext cx="10047619" cy="6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6835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|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.2|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5e9bf80-5b1c-43fa-bc28-2b5f0fb5d8e3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5e9bf80-5b1c-43fa-bc28-2b5f0fb5d8e3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a7d6f75-5ea7-42d4-90ed-2a711bd03e91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5e9bf80-5b1c-43fa-bc28-2b5f0fb5d8e3}"/>
</p:tagLst>
</file>

<file path=ppt/tags/tag70.xml><?xml version="1.0" encoding="utf-8"?>
<p:tagLst xmlns:p="http://schemas.openxmlformats.org/presentationml/2006/main">
  <p:tag name="KSO_WM_UNIT_TABLE_BEAUTIFY" val="smartTable{55e9bf80-5b1c-43fa-bc28-2b5f0fb5d8e3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6c42e58-bf96-40c8-97ba-3007f74d91e6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5e9bf80-5b1c-43fa-bc28-2b5f0fb5d8e3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:customData xmlns="http://www.wps.cn/officeDocument/2013/wpsCustomData" xmlns:s="http://www.wps.cn/officeDocument/2013/wpsCustomData">
  <extobjs>
    <extobj name="334E55B0-647D-440b-865C-3EC943EB4CBC-1">
      <extobjdata type="334E55B0-647D-440b-865C-3EC943EB4CBC" data="ewogICAiSW1nU2V0dGluZ0pzb24iIDogIntcImRwaVwiOlwiNjAwXCIsXCJmb3JtYXRcIjpcIlBOR1wiLFwidHJhbnNwYXJlbnRcIjp0cnVlLFwiYXV0b1wiOnRydWV9IiwKICAgIkxhdGV4IiA6ICJYRnNnWEd4dWIzUWdYRjA9IiwKICAgIkxhdGV4SW1nQmFzZTY0IiA6ICJpVkJPUncwS0dnb0FBQUFOU1VoRVVnQUFBQzhBQUFBWEJBTUFBQUJwSUF0ZkFBQUFKMUJNVkVYLy8vOEFBQUFBQUFBQUFBQUFBQUFBQUFBQUFBQUFBQUFBQUFBQUFBQUFBQUFBQUFBQUFBQWlsVTZlQUFBQURIUlNUbE1BRURKRUlsUm1tYnZ2cTNaTU5UTG5BQUFBQ1hCSVdYTUFBQTdFQUFBT3hBR1ZLdzRiQUFBQVBVbEVRVlFvRldOZ1ZEYkdBa3dZR0h6T1lBVUJERGxZeGM4VU1Fak13U3F6Z0FFcjREb3pLb0VXTUFNYUpPekFHTVFLdU05c3dDck93Rmd1QUFCWmQxV2Z6WUExVFFBQUFBQkpSVTVFcmtKZ2dnPT0iCn0K"/>
    </extobj>
  </extobjs>
</s:customData>
</file>

<file path=customXml/itemProps1.xml><?xml version="1.0" encoding="utf-8"?>
<ds:datastoreItem xmlns:ds="http://schemas.openxmlformats.org/officeDocument/2006/customXml" ds:itemID="{03D93EBF-3572-E640-9EDE-FCD5871AB5A2}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2355</TotalTime>
  <Words>5689</Words>
  <Application>Microsoft Macintosh PowerPoint</Application>
  <PresentationFormat>宽屏</PresentationFormat>
  <Paragraphs>1059</Paragraphs>
  <Slides>106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106</vt:i4>
      </vt:variant>
    </vt:vector>
  </HeadingPairs>
  <TitlesOfParts>
    <vt:vector size="120" baseType="lpstr">
      <vt:lpstr>黑体</vt:lpstr>
      <vt:lpstr>黑体</vt:lpstr>
      <vt:lpstr>宋体</vt:lpstr>
      <vt:lpstr>Arial</vt:lpstr>
      <vt:lpstr>Arial Black</vt:lpstr>
      <vt:lpstr>Calibri</vt:lpstr>
      <vt:lpstr>Cambria Math</vt:lpstr>
      <vt:lpstr>Courier New</vt:lpstr>
      <vt:lpstr>Tahoma</vt:lpstr>
      <vt:lpstr>Times New Roman</vt:lpstr>
      <vt:lpstr>Ubuntu Mono</vt:lpstr>
      <vt:lpstr>Verdana</vt:lpstr>
      <vt:lpstr>Wingdings</vt:lpstr>
      <vt:lpstr>Office 主题​​</vt:lpstr>
      <vt:lpstr>Formal Method 2022-fall</vt:lpstr>
      <vt:lpstr>习题回顾课程内容</vt:lpstr>
      <vt:lpstr>回顾：课程逻辑</vt:lpstr>
      <vt:lpstr>回顾：课程逻辑</vt:lpstr>
      <vt:lpstr>回顾：课程逻辑</vt:lpstr>
      <vt:lpstr>回顾：课程逻辑</vt:lpstr>
      <vt:lpstr>回顾：课程逻辑</vt:lpstr>
      <vt:lpstr>回顾：课程大纲</vt:lpstr>
      <vt:lpstr>习题回顾课程内容</vt:lpstr>
      <vt:lpstr>回顾：谓词逻辑</vt:lpstr>
      <vt:lpstr>回顾：谓词逻辑</vt:lpstr>
      <vt:lpstr>回顾：谓词逻辑</vt:lpstr>
      <vt:lpstr>回顾：谓词逻辑-绑定变量</vt:lpstr>
      <vt:lpstr>回顾：谓词逻辑-自由变量</vt:lpstr>
      <vt:lpstr>回顾：谓词逻辑-替换</vt:lpstr>
      <vt:lpstr>回顾：谓词逻辑</vt:lpstr>
      <vt:lpstr>回顾：谓词逻辑</vt:lpstr>
      <vt:lpstr>习题回顾课程内容</vt:lpstr>
      <vt:lpstr>回顾：EUF理论回顾-SMT</vt:lpstr>
      <vt:lpstr>回顾：EUF理论回顾-等式</vt:lpstr>
      <vt:lpstr>回顾：EUF理论回顾-未解释函数</vt:lpstr>
      <vt:lpstr>回顾：EUF理论回顾-等式与未解释函数</vt:lpstr>
      <vt:lpstr>回顾：EUF理论回顾</vt:lpstr>
      <vt:lpstr>#1: Program equivalence</vt:lpstr>
      <vt:lpstr>#1: Program equivalence</vt:lpstr>
      <vt:lpstr>#2: Translation validation</vt:lpstr>
      <vt:lpstr>习题回顾课程内容</vt:lpstr>
      <vt:lpstr>线性算数理论：概念</vt:lpstr>
      <vt:lpstr>线性算数理论：求解算法</vt:lpstr>
      <vt:lpstr>线性算数理论：算法</vt:lpstr>
      <vt:lpstr>线性算数理论：Fourier-Motzkin</vt:lpstr>
      <vt:lpstr>线性算数理论：Fourier-Motzkin</vt:lpstr>
      <vt:lpstr>线性算数理论：Fourier-Motzkin</vt:lpstr>
      <vt:lpstr>线性算数理论：Fourier-Motzkin</vt:lpstr>
      <vt:lpstr>线性算数理论：Fourier-Motzkin</vt:lpstr>
      <vt:lpstr>线性算数理论：消元法</vt:lpstr>
      <vt:lpstr>线性算数理论：消元法</vt:lpstr>
      <vt:lpstr>线性算数理论：算法</vt:lpstr>
      <vt:lpstr>线性算数理论：单纯形法</vt:lpstr>
      <vt:lpstr>线性算数理论：几何意义</vt:lpstr>
      <vt:lpstr>线性算数理论：单纯形法</vt:lpstr>
      <vt:lpstr>线性算数理论：单纯形法</vt:lpstr>
      <vt:lpstr>线性算数理论：单纯形法</vt:lpstr>
      <vt:lpstr>线性算数理论：单纯形法</vt:lpstr>
      <vt:lpstr>线性算数理论：单纯形法</vt:lpstr>
      <vt:lpstr>线性算数理论：单纯形法</vt:lpstr>
      <vt:lpstr>线性算数理论：单纯形法</vt:lpstr>
      <vt:lpstr>线性算数理论：单纯形法</vt:lpstr>
      <vt:lpstr>线性算数理论：单纯形法</vt:lpstr>
      <vt:lpstr>线性算数理论：算法</vt:lpstr>
      <vt:lpstr>线性算数理论：分支定界</vt:lpstr>
      <vt:lpstr>线性算数理论：分支定界</vt:lpstr>
      <vt:lpstr>线性算数理论：分支定界</vt:lpstr>
      <vt:lpstr>习题回顾课程内容</vt:lpstr>
      <vt:lpstr>数据结构理论</vt:lpstr>
      <vt:lpstr>数据结构理论</vt:lpstr>
      <vt:lpstr>比特向量理论</vt:lpstr>
      <vt:lpstr>比特向量理论</vt:lpstr>
      <vt:lpstr>比特向量理论</vt:lpstr>
      <vt:lpstr>比特向量理论</vt:lpstr>
      <vt:lpstr>比特向量理论</vt:lpstr>
      <vt:lpstr>比特向量理论</vt:lpstr>
      <vt:lpstr>比特向量理论</vt:lpstr>
      <vt:lpstr>比特向量理论</vt:lpstr>
      <vt:lpstr>比特向量理论</vt:lpstr>
      <vt:lpstr>比特向量理论</vt:lpstr>
      <vt:lpstr>比特向量理论</vt:lpstr>
      <vt:lpstr>数据结构理论</vt:lpstr>
      <vt:lpstr>数组理论</vt:lpstr>
      <vt:lpstr>数组理论</vt:lpstr>
      <vt:lpstr>数组理论</vt:lpstr>
      <vt:lpstr>数组理论</vt:lpstr>
      <vt:lpstr>数组理论</vt:lpstr>
      <vt:lpstr>数组理论</vt:lpstr>
      <vt:lpstr>数组理论</vt:lpstr>
      <vt:lpstr>数组理论</vt:lpstr>
      <vt:lpstr>数组理论</vt:lpstr>
      <vt:lpstr>数组理论</vt:lpstr>
      <vt:lpstr>数据结构理论</vt:lpstr>
      <vt:lpstr>指针理论：内存模型</vt:lpstr>
      <vt:lpstr>指针理论</vt:lpstr>
      <vt:lpstr>指针理论</vt:lpstr>
      <vt:lpstr>指针理论</vt:lpstr>
      <vt:lpstr>指针理论</vt:lpstr>
      <vt:lpstr>指针理论</vt:lpstr>
      <vt:lpstr>指针理论</vt:lpstr>
      <vt:lpstr>指针理论</vt:lpstr>
      <vt:lpstr>指针理论</vt:lpstr>
      <vt:lpstr>指针理论：转换到EUF</vt:lpstr>
      <vt:lpstr>指针理论：内存模型</vt:lpstr>
      <vt:lpstr>指针理论：内存模型</vt:lpstr>
      <vt:lpstr>指针理论：内存模型</vt:lpstr>
      <vt:lpstr>指针理论：内存模型</vt:lpstr>
      <vt:lpstr>指针理论：内存模型</vt:lpstr>
      <vt:lpstr>习题回顾课程内容</vt:lpstr>
      <vt:lpstr>PowerPoint 演示文稿</vt:lpstr>
      <vt:lpstr>理论结合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习题回顾课程内容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Formal Method 2020-Spring</dc:title>
  <dc:creator>tfd</dc:creator>
  <cp:lastModifiedBy>A57712</cp:lastModifiedBy>
  <cp:revision>120</cp:revision>
  <dcterms:created xsi:type="dcterms:W3CDTF">2021-11-25T07:01:18Z</dcterms:created>
  <dcterms:modified xsi:type="dcterms:W3CDTF">2023-02-13T09:29:17Z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2052-3.9.1.6204</vt:lpwstr>
  </property>
</Properties>
</file>